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3" r:id="rId5"/>
    <p:sldId id="264" r:id="rId6"/>
    <p:sldId id="265" r:id="rId7"/>
    <p:sldId id="259" r:id="rId8"/>
    <p:sldId id="278" r:id="rId9"/>
    <p:sldId id="260" r:id="rId10"/>
    <p:sldId id="261" r:id="rId11"/>
    <p:sldId id="262" r:id="rId12"/>
    <p:sldId id="269" r:id="rId13"/>
    <p:sldId id="281" r:id="rId14"/>
    <p:sldId id="270" r:id="rId15"/>
    <p:sldId id="267" r:id="rId16"/>
    <p:sldId id="268" r:id="rId17"/>
    <p:sldId id="266" r:id="rId18"/>
    <p:sldId id="271" r:id="rId19"/>
    <p:sldId id="279" r:id="rId20"/>
    <p:sldId id="282" r:id="rId21"/>
    <p:sldId id="273" r:id="rId22"/>
    <p:sldId id="272" r:id="rId23"/>
    <p:sldId id="280" r:id="rId24"/>
    <p:sldId id="274" r:id="rId25"/>
    <p:sldId id="275" r:id="rId26"/>
    <p:sldId id="276" r:id="rId27"/>
    <p:sldId id="277" r:id="rId28"/>
    <p:sldId id="284"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C6C5475-51C4-4064-B46F-0859CAEE861E}">
          <p14:sldIdLst>
            <p14:sldId id="256"/>
            <p14:sldId id="257"/>
          </p14:sldIdLst>
        </p14:section>
        <p14:section name="Untitled Section" id="{A245524E-6122-48E9-8D4B-0EBE4EE6D8F5}">
          <p14:sldIdLst>
            <p14:sldId id="258"/>
            <p14:sldId id="263"/>
            <p14:sldId id="264"/>
            <p14:sldId id="265"/>
            <p14:sldId id="259"/>
            <p14:sldId id="278"/>
            <p14:sldId id="260"/>
            <p14:sldId id="261"/>
            <p14:sldId id="262"/>
            <p14:sldId id="269"/>
            <p14:sldId id="281"/>
            <p14:sldId id="270"/>
            <p14:sldId id="267"/>
            <p14:sldId id="268"/>
            <p14:sldId id="266"/>
            <p14:sldId id="271"/>
            <p14:sldId id="279"/>
            <p14:sldId id="282"/>
            <p14:sldId id="273"/>
            <p14:sldId id="272"/>
            <p14:sldId id="280"/>
            <p14:sldId id="274"/>
            <p14:sldId id="275"/>
            <p14:sldId id="276"/>
            <p14:sldId id="277"/>
            <p14:sldId id="284"/>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062" y="-108"/>
      </p:cViewPr>
      <p:guideLst>
        <p:guide orient="horz" pos="2160"/>
        <p:guide pos="2880"/>
      </p:guideLst>
    </p:cSldViewPr>
  </p:slideViewPr>
  <p:notesTextViewPr>
    <p:cViewPr>
      <p:scale>
        <a:sx n="1" d="1"/>
        <a:sy n="1" d="1"/>
      </p:scale>
      <p:origin x="0" y="0"/>
    </p:cViewPr>
  </p:notesTextViewPr>
  <p:sorterViewPr>
    <p:cViewPr>
      <p:scale>
        <a:sx n="100" d="100"/>
        <a:sy n="100" d="100"/>
      </p:scale>
      <p:origin x="0" y="418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DBB9970-D33E-4BCC-B451-DBE07A35EA3D}" type="datetimeFigureOut">
              <a:rPr lang="en-US" smtClean="0"/>
              <a:t>9/26/2011</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15C25D5C-5018-429F-B9ED-83B31E9F4277}"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BB9970-D33E-4BCC-B451-DBE07A35EA3D}" type="datetimeFigureOut">
              <a:rPr lang="en-US" smtClean="0"/>
              <a:t>9/26/2011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C25D5C-5018-429F-B9ED-83B31E9F427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DBB9970-D33E-4BCC-B451-DBE07A35EA3D}" type="datetimeFigureOut">
              <a:rPr lang="en-US" smtClean="0"/>
              <a:t>9/26/2011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C25D5C-5018-429F-B9ED-83B31E9F427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BB9970-D33E-4BCC-B451-DBE07A35EA3D}" type="datetimeFigureOut">
              <a:rPr lang="en-US" smtClean="0"/>
              <a:t>9/26/2011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C25D5C-5018-429F-B9ED-83B31E9F427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DBB9970-D33E-4BCC-B451-DBE07A35EA3D}" type="datetimeFigureOut">
              <a:rPr lang="en-US" smtClean="0"/>
              <a:t>9/26/2011</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C25D5C-5018-429F-B9ED-83B31E9F4277}"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DBB9970-D33E-4BCC-B451-DBE07A35EA3D}" type="datetimeFigureOut">
              <a:rPr lang="en-US" smtClean="0"/>
              <a:t>9/26/2011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C25D5C-5018-429F-B9ED-83B31E9F427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DBB9970-D33E-4BCC-B451-DBE07A35EA3D}" type="datetimeFigureOut">
              <a:rPr lang="en-US" smtClean="0"/>
              <a:t>9/26/2011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C25D5C-5018-429F-B9ED-83B31E9F427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DBB9970-D33E-4BCC-B451-DBE07A35EA3D}" type="datetimeFigureOut">
              <a:rPr lang="en-US" smtClean="0"/>
              <a:t>9/26/2011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C25D5C-5018-429F-B9ED-83B31E9F427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DDBB9970-D33E-4BCC-B451-DBE07A35EA3D}" type="datetimeFigureOut">
              <a:rPr lang="en-US" smtClean="0"/>
              <a:t>9/26/2011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C25D5C-5018-429F-B9ED-83B31E9F427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DBB9970-D33E-4BCC-B451-DBE07A35EA3D}" type="datetimeFigureOut">
              <a:rPr lang="en-US" smtClean="0"/>
              <a:t>9/26/2011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C25D5C-5018-429F-B9ED-83B31E9F4277}"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DDBB9970-D33E-4BCC-B451-DBE07A35EA3D}" type="datetimeFigureOut">
              <a:rPr lang="en-US" smtClean="0"/>
              <a:t>9/26/2011</a:t>
            </a:fld>
            <a:endParaRPr lang="en-US"/>
          </a:p>
        </p:txBody>
      </p:sp>
      <p:sp>
        <p:nvSpPr>
          <p:cNvPr id="7" name="Slide Number Placeholder 6"/>
          <p:cNvSpPr>
            <a:spLocks noGrp="1"/>
          </p:cNvSpPr>
          <p:nvPr>
            <p:ph type="sldNum" sz="quarter" idx="12"/>
          </p:nvPr>
        </p:nvSpPr>
        <p:spPr/>
        <p:txBody>
          <a:bodyPr/>
          <a:lstStyle/>
          <a:p>
            <a:fld id="{15C25D5C-5018-429F-B9ED-83B31E9F4277}"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DDBB9970-D33E-4BCC-B451-DBE07A35EA3D}" type="datetimeFigureOut">
              <a:rPr lang="en-US" smtClean="0"/>
              <a:t>9/26/2011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15C25D5C-5018-429F-B9ED-83B31E9F4277}"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How do they compare?</a:t>
            </a:r>
            <a:endParaRPr lang="en-US" dirty="0"/>
          </a:p>
        </p:txBody>
      </p:sp>
      <p:sp>
        <p:nvSpPr>
          <p:cNvPr id="2" name="Title 1"/>
          <p:cNvSpPr>
            <a:spLocks noGrp="1"/>
          </p:cNvSpPr>
          <p:nvPr>
            <p:ph type="ctrTitle"/>
          </p:nvPr>
        </p:nvSpPr>
        <p:spPr/>
        <p:txBody>
          <a:bodyPr/>
          <a:lstStyle/>
          <a:p>
            <a:r>
              <a:rPr lang="en-US" dirty="0" smtClean="0"/>
              <a:t>Improving your credit score or </a:t>
            </a:r>
            <a:r>
              <a:rPr lang="en-US" dirty="0" err="1" smtClean="0">
                <a:solidFill>
                  <a:srgbClr val="FF0000"/>
                </a:solidFill>
              </a:rPr>
              <a:t>gpa</a:t>
            </a:r>
            <a:endParaRPr lang="en-US" dirty="0">
              <a:solidFill>
                <a:srgbClr val="FF0000"/>
              </a:solidFill>
            </a:endParaRPr>
          </a:p>
        </p:txBody>
      </p:sp>
    </p:spTree>
    <p:extLst>
      <p:ext uri="{BB962C8B-B14F-4D97-AF65-F5344CB8AC3E}">
        <p14:creationId xmlns:p14="http://schemas.microsoft.com/office/powerpoint/2010/main" val="6570560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Payment history </a:t>
            </a:r>
            <a:br>
              <a:rPr lang="en-US" b="1" dirty="0" smtClean="0"/>
            </a:br>
            <a:r>
              <a:rPr lang="en-US" b="1" dirty="0" smtClean="0">
                <a:solidFill>
                  <a:schemeClr val="tx1"/>
                </a:solidFill>
              </a:rPr>
              <a:t>(</a:t>
            </a:r>
            <a:r>
              <a:rPr lang="en-US" b="1" dirty="0" smtClean="0">
                <a:solidFill>
                  <a:srgbClr val="FF0000"/>
                </a:solidFill>
              </a:rPr>
              <a:t>attempted hours</a:t>
            </a:r>
            <a:r>
              <a:rPr lang="en-US" b="1" dirty="0" smtClean="0">
                <a:solidFill>
                  <a:schemeClr val="tx1"/>
                </a:solidFill>
              </a:rPr>
              <a:t>)</a:t>
            </a:r>
            <a:endParaRPr lang="en-US" dirty="0"/>
          </a:p>
        </p:txBody>
      </p:sp>
      <p:sp>
        <p:nvSpPr>
          <p:cNvPr id="3" name="Content Placeholder 2"/>
          <p:cNvSpPr>
            <a:spLocks noGrp="1"/>
          </p:cNvSpPr>
          <p:nvPr>
            <p:ph idx="1"/>
          </p:nvPr>
        </p:nvSpPr>
        <p:spPr/>
        <p:txBody>
          <a:bodyPr>
            <a:normAutofit fontScale="92500" lnSpcReduction="20000"/>
          </a:bodyPr>
          <a:lstStyle/>
          <a:p>
            <a:r>
              <a:rPr lang="en-US" dirty="0"/>
              <a:t>Account payment information on specific types of accounts (credit cards, retail accounts, installment loans, finance company accounts, mortgage, etc.) </a:t>
            </a:r>
          </a:p>
          <a:p>
            <a:r>
              <a:rPr lang="en-US" dirty="0"/>
              <a:t>Presence of adverse public records (bankruptcy, judgements, suits, liens, wage attachments, etc.), collection items, and/or delinquency (past due items) </a:t>
            </a:r>
          </a:p>
          <a:p>
            <a:r>
              <a:rPr lang="en-US" dirty="0"/>
              <a:t>Severity of delinquency (how long past due) </a:t>
            </a:r>
          </a:p>
          <a:p>
            <a:r>
              <a:rPr lang="en-US" dirty="0"/>
              <a:t>Amount past due on delinquent accounts or collection items </a:t>
            </a:r>
          </a:p>
          <a:p>
            <a:r>
              <a:rPr lang="en-US" dirty="0"/>
              <a:t>Time since (</a:t>
            </a:r>
            <a:r>
              <a:rPr lang="en-US" dirty="0" err="1"/>
              <a:t>recency</a:t>
            </a:r>
            <a:r>
              <a:rPr lang="en-US" dirty="0"/>
              <a:t> of) past due items (delinquency), adverse public records (if any), or collection items (if any) </a:t>
            </a:r>
          </a:p>
          <a:p>
            <a:r>
              <a:rPr lang="en-US" dirty="0"/>
              <a:t>Number of past due items on file </a:t>
            </a:r>
          </a:p>
          <a:p>
            <a:r>
              <a:rPr lang="en-US" dirty="0"/>
              <a:t>Number of accounts paid as agreed </a:t>
            </a:r>
          </a:p>
        </p:txBody>
      </p:sp>
    </p:spTree>
    <p:extLst>
      <p:ext uri="{BB962C8B-B14F-4D97-AF65-F5344CB8AC3E}">
        <p14:creationId xmlns:p14="http://schemas.microsoft.com/office/powerpoint/2010/main" val="13094955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Attempted hours</a:t>
            </a:r>
            <a:endParaRPr lang="en-US"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r>
              <a:rPr lang="en-US" dirty="0" smtClean="0"/>
              <a:t>These are credits registered for that are not dropped before the end of the first week of class.</a:t>
            </a:r>
          </a:p>
          <a:p>
            <a:r>
              <a:rPr lang="en-US" dirty="0" smtClean="0"/>
              <a:t>They include developmental courses or courses taken over for a higher grade. </a:t>
            </a:r>
          </a:p>
          <a:p>
            <a:r>
              <a:rPr lang="en-US" dirty="0" smtClean="0"/>
              <a:t>They count toward the credit limit imposed by the state for degree completion. In </a:t>
            </a:r>
            <a:r>
              <a:rPr lang="en-US" dirty="0"/>
              <a:t>2003 the Utah State Board of Regents passed a </a:t>
            </a:r>
            <a:r>
              <a:rPr lang="en-US" dirty="0" smtClean="0"/>
              <a:t>policy designed </a:t>
            </a:r>
            <a:r>
              <a:rPr lang="en-US" dirty="0"/>
              <a:t>to encourage students to make reasonable </a:t>
            </a:r>
            <a:r>
              <a:rPr lang="en-US" dirty="0" smtClean="0"/>
              <a:t>progress toward </a:t>
            </a:r>
            <a:r>
              <a:rPr lang="en-US" dirty="0"/>
              <a:t>completion of degree requirements. The policy states </a:t>
            </a:r>
            <a:r>
              <a:rPr lang="en-US" dirty="0" smtClean="0"/>
              <a:t>that students </a:t>
            </a:r>
            <a:r>
              <a:rPr lang="en-US" dirty="0"/>
              <a:t>who exceed 135% of the credits required for </a:t>
            </a:r>
            <a:r>
              <a:rPr lang="en-US" dirty="0" smtClean="0"/>
              <a:t>completion of </a:t>
            </a:r>
            <a:r>
              <a:rPr lang="en-US" dirty="0"/>
              <a:t>their baccalaureate degree will be charged the full </a:t>
            </a:r>
            <a:r>
              <a:rPr lang="en-US" dirty="0" smtClean="0"/>
              <a:t>cost of instruction</a:t>
            </a:r>
            <a:r>
              <a:rPr lang="en-US" dirty="0"/>
              <a:t> </a:t>
            </a:r>
            <a:r>
              <a:rPr lang="en-US" dirty="0" smtClean="0"/>
              <a:t>(out of state tuition).</a:t>
            </a:r>
          </a:p>
          <a:p>
            <a:r>
              <a:rPr lang="en-US" dirty="0" smtClean="0"/>
              <a:t>Credit </a:t>
            </a:r>
            <a:r>
              <a:rPr lang="en-US" dirty="0"/>
              <a:t>hours that do not count toward the 170 hours are </a:t>
            </a:r>
            <a:r>
              <a:rPr lang="en-US" dirty="0" smtClean="0"/>
              <a:t>concurrent enrollment</a:t>
            </a:r>
            <a:r>
              <a:rPr lang="en-US" dirty="0"/>
              <a:t>, advanced placement, and credit by examination</a:t>
            </a:r>
            <a:r>
              <a:rPr lang="en-US" dirty="0" smtClean="0"/>
              <a:t>.</a:t>
            </a:r>
          </a:p>
          <a:p>
            <a:r>
              <a:rPr lang="en-US" dirty="0" smtClean="0"/>
              <a:t>The financial aid limit is 189 attempted hours.</a:t>
            </a:r>
            <a:endParaRPr lang="en-US" dirty="0"/>
          </a:p>
        </p:txBody>
      </p:sp>
    </p:spTree>
    <p:extLst>
      <p:ext uri="{BB962C8B-B14F-4D97-AF65-F5344CB8AC3E}">
        <p14:creationId xmlns:p14="http://schemas.microsoft.com/office/powerpoint/2010/main" val="9014972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Length of Credit </a:t>
            </a:r>
            <a:r>
              <a:rPr lang="en-US" b="1" dirty="0" smtClean="0"/>
              <a:t>History </a:t>
            </a:r>
            <a:r>
              <a:rPr lang="en-US" b="1" dirty="0" smtClean="0">
                <a:solidFill>
                  <a:schemeClr val="tx1"/>
                </a:solidFill>
              </a:rPr>
              <a:t>(</a:t>
            </a:r>
            <a:r>
              <a:rPr lang="en-US" b="1" dirty="0" smtClean="0">
                <a:solidFill>
                  <a:srgbClr val="FF0000"/>
                </a:solidFill>
              </a:rPr>
              <a:t>semesters attended</a:t>
            </a:r>
            <a:r>
              <a:rPr lang="en-US" b="1" dirty="0" smtClean="0">
                <a:solidFill>
                  <a:schemeClr val="tx1"/>
                </a:solidFill>
              </a:rPr>
              <a:t>)</a:t>
            </a:r>
            <a:endParaRPr lang="en-US" dirty="0"/>
          </a:p>
        </p:txBody>
      </p:sp>
      <p:sp>
        <p:nvSpPr>
          <p:cNvPr id="3" name="Content Placeholder 2"/>
          <p:cNvSpPr>
            <a:spLocks noGrp="1"/>
          </p:cNvSpPr>
          <p:nvPr>
            <p:ph idx="1"/>
          </p:nvPr>
        </p:nvSpPr>
        <p:spPr/>
        <p:txBody>
          <a:bodyPr/>
          <a:lstStyle/>
          <a:p>
            <a:r>
              <a:rPr lang="en-US" dirty="0"/>
              <a:t>Time since accounts opened </a:t>
            </a:r>
          </a:p>
          <a:p>
            <a:r>
              <a:rPr lang="en-US" dirty="0"/>
              <a:t>Time since accounts opened, by specific type of account </a:t>
            </a:r>
          </a:p>
          <a:p>
            <a:r>
              <a:rPr lang="en-US" dirty="0"/>
              <a:t>Time since account activity </a:t>
            </a:r>
          </a:p>
          <a:p>
            <a:pPr marL="114300" indent="0">
              <a:buNone/>
            </a:pPr>
            <a:endParaRPr lang="en-US" dirty="0"/>
          </a:p>
        </p:txBody>
      </p:sp>
    </p:spTree>
    <p:extLst>
      <p:ext uri="{BB962C8B-B14F-4D97-AF65-F5344CB8AC3E}">
        <p14:creationId xmlns:p14="http://schemas.microsoft.com/office/powerpoint/2010/main" val="29892792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Semesters attended</a:t>
            </a:r>
            <a:endParaRPr lang="en-US" dirty="0">
              <a:solidFill>
                <a:srgbClr val="FF0000"/>
              </a:solidFill>
            </a:endParaRPr>
          </a:p>
        </p:txBody>
      </p:sp>
      <p:sp>
        <p:nvSpPr>
          <p:cNvPr id="3" name="Content Placeholder 2"/>
          <p:cNvSpPr>
            <a:spLocks noGrp="1"/>
          </p:cNvSpPr>
          <p:nvPr>
            <p:ph idx="1"/>
          </p:nvPr>
        </p:nvSpPr>
        <p:spPr/>
        <p:txBody>
          <a:bodyPr/>
          <a:lstStyle/>
          <a:p>
            <a:r>
              <a:rPr lang="en-US" dirty="0"/>
              <a:t>If you earn 12 credits a semester it will take at least 10 semesters to complete a bachelor’s degree (120+ credits).</a:t>
            </a:r>
          </a:p>
          <a:p>
            <a:r>
              <a:rPr lang="en-US" dirty="0"/>
              <a:t>If you need to take developmental courses or take courses over this will add a semester or more</a:t>
            </a:r>
            <a:r>
              <a:rPr lang="en-US" dirty="0" smtClean="0"/>
              <a:t>.</a:t>
            </a:r>
          </a:p>
          <a:p>
            <a:r>
              <a:rPr lang="en-US" dirty="0" smtClean="0"/>
              <a:t>The grades in some courses expire over time.</a:t>
            </a:r>
            <a:endParaRPr lang="en-US" dirty="0"/>
          </a:p>
          <a:p>
            <a:r>
              <a:rPr lang="en-US" dirty="0" smtClean="0"/>
              <a:t>The goal of SSS is to help you graduate with a bachelor’s degree within 6 years from the date you enter college.</a:t>
            </a:r>
            <a:endParaRPr lang="en-US" dirty="0"/>
          </a:p>
        </p:txBody>
      </p:sp>
    </p:spTree>
    <p:extLst>
      <p:ext uri="{BB962C8B-B14F-4D97-AF65-F5344CB8AC3E}">
        <p14:creationId xmlns:p14="http://schemas.microsoft.com/office/powerpoint/2010/main" val="28038761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New </a:t>
            </a:r>
            <a:r>
              <a:rPr lang="en-US" b="1" dirty="0" smtClean="0"/>
              <a:t>Credit </a:t>
            </a:r>
            <a:r>
              <a:rPr lang="en-US" b="1" dirty="0" smtClean="0">
                <a:solidFill>
                  <a:schemeClr val="tx1"/>
                </a:solidFill>
              </a:rPr>
              <a:t>(</a:t>
            </a:r>
            <a:r>
              <a:rPr lang="en-US" b="1" dirty="0" smtClean="0">
                <a:solidFill>
                  <a:srgbClr val="FF0000"/>
                </a:solidFill>
              </a:rPr>
              <a:t>earned hours</a:t>
            </a:r>
            <a:r>
              <a:rPr lang="en-US" b="1" dirty="0" smtClean="0">
                <a:solidFill>
                  <a:schemeClr val="tx1"/>
                </a:solidFill>
              </a:rPr>
              <a:t>)</a:t>
            </a:r>
            <a:endParaRPr lang="en-US" dirty="0"/>
          </a:p>
        </p:txBody>
      </p:sp>
      <p:sp>
        <p:nvSpPr>
          <p:cNvPr id="3" name="Content Placeholder 2"/>
          <p:cNvSpPr>
            <a:spLocks noGrp="1"/>
          </p:cNvSpPr>
          <p:nvPr>
            <p:ph idx="1"/>
          </p:nvPr>
        </p:nvSpPr>
        <p:spPr/>
        <p:txBody>
          <a:bodyPr/>
          <a:lstStyle/>
          <a:p>
            <a:r>
              <a:rPr lang="en-US" dirty="0"/>
              <a:t>Number of recently opened accounts, and proportion of accounts that are recently opened, by type of account </a:t>
            </a:r>
          </a:p>
          <a:p>
            <a:r>
              <a:rPr lang="en-US" dirty="0"/>
              <a:t>Number of recent credit inquiries </a:t>
            </a:r>
          </a:p>
          <a:p>
            <a:r>
              <a:rPr lang="en-US" dirty="0"/>
              <a:t>Time since recent account opening(s), by type of account </a:t>
            </a:r>
          </a:p>
          <a:p>
            <a:r>
              <a:rPr lang="en-US" dirty="0"/>
              <a:t>Time since credit inquiry(s) </a:t>
            </a:r>
          </a:p>
          <a:p>
            <a:r>
              <a:rPr lang="en-US" dirty="0"/>
              <a:t>Re-establishment of positive credit history following past payment problems </a:t>
            </a:r>
          </a:p>
          <a:p>
            <a:pPr marL="114300" indent="0">
              <a:buNone/>
            </a:pPr>
            <a:endParaRPr lang="en-US" dirty="0"/>
          </a:p>
        </p:txBody>
      </p:sp>
    </p:spTree>
    <p:extLst>
      <p:ext uri="{BB962C8B-B14F-4D97-AF65-F5344CB8AC3E}">
        <p14:creationId xmlns:p14="http://schemas.microsoft.com/office/powerpoint/2010/main" val="40800336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Earned hours</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Credits applied toward a degree. This does not include developmental courses or courses retaken for a higher grade.</a:t>
            </a:r>
          </a:p>
          <a:p>
            <a:r>
              <a:rPr lang="en-US" dirty="0" smtClean="0"/>
              <a:t>If you change majors, credits earned that are not part of your new major are counted as electives.</a:t>
            </a:r>
          </a:p>
          <a:p>
            <a:pPr marL="114300" indent="0">
              <a:buNone/>
            </a:pPr>
            <a:endParaRPr lang="en-US" dirty="0"/>
          </a:p>
        </p:txBody>
      </p:sp>
    </p:spTree>
    <p:extLst>
      <p:ext uri="{BB962C8B-B14F-4D97-AF65-F5344CB8AC3E}">
        <p14:creationId xmlns:p14="http://schemas.microsoft.com/office/powerpoint/2010/main" val="39908971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Amounts </a:t>
            </a:r>
            <a:r>
              <a:rPr lang="en-US" b="1" dirty="0" smtClean="0"/>
              <a:t>Owed </a:t>
            </a:r>
            <a:r>
              <a:rPr lang="en-US" b="1" dirty="0" smtClean="0">
                <a:solidFill>
                  <a:schemeClr val="tx1"/>
                </a:solidFill>
              </a:rPr>
              <a:t>(</a:t>
            </a:r>
            <a:r>
              <a:rPr lang="en-US" b="1" dirty="0" smtClean="0">
                <a:solidFill>
                  <a:srgbClr val="FF0000"/>
                </a:solidFill>
              </a:rPr>
              <a:t>passed hours</a:t>
            </a:r>
            <a:r>
              <a:rPr lang="en-US" b="1" dirty="0" smtClean="0">
                <a:solidFill>
                  <a:schemeClr val="tx1"/>
                </a:solidFill>
              </a:rPr>
              <a:t>)</a:t>
            </a:r>
            <a:endParaRPr lang="en-US" dirty="0"/>
          </a:p>
        </p:txBody>
      </p:sp>
      <p:sp>
        <p:nvSpPr>
          <p:cNvPr id="3" name="Content Placeholder 2"/>
          <p:cNvSpPr>
            <a:spLocks noGrp="1"/>
          </p:cNvSpPr>
          <p:nvPr>
            <p:ph idx="1"/>
          </p:nvPr>
        </p:nvSpPr>
        <p:spPr/>
        <p:txBody>
          <a:bodyPr>
            <a:normAutofit/>
          </a:bodyPr>
          <a:lstStyle/>
          <a:p>
            <a:r>
              <a:rPr lang="en-US" dirty="0"/>
              <a:t>Amount owing on accounts </a:t>
            </a:r>
          </a:p>
          <a:p>
            <a:r>
              <a:rPr lang="en-US" dirty="0"/>
              <a:t>Amount owing on specific types of accounts </a:t>
            </a:r>
          </a:p>
          <a:p>
            <a:r>
              <a:rPr lang="en-US" dirty="0"/>
              <a:t>Lack of a specific type of balance, in some cases </a:t>
            </a:r>
          </a:p>
          <a:p>
            <a:r>
              <a:rPr lang="en-US" dirty="0"/>
              <a:t>Number of accounts with balances </a:t>
            </a:r>
          </a:p>
          <a:p>
            <a:r>
              <a:rPr lang="en-US" dirty="0"/>
              <a:t>Proportion of credit lines used (proportion of balances to total credit limits on certain types of revolving accounts) </a:t>
            </a:r>
          </a:p>
          <a:p>
            <a:r>
              <a:rPr lang="en-US" dirty="0"/>
              <a:t>Proportion of installment loan amounts still owing (proportion of balance to original loan amount on certain types of installment loans) </a:t>
            </a:r>
          </a:p>
          <a:p>
            <a:endParaRPr lang="en-US" dirty="0"/>
          </a:p>
        </p:txBody>
      </p:sp>
    </p:spTree>
    <p:extLst>
      <p:ext uri="{BB962C8B-B14F-4D97-AF65-F5344CB8AC3E}">
        <p14:creationId xmlns:p14="http://schemas.microsoft.com/office/powerpoint/2010/main" val="36578260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Passed hours</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Credits for courses receiving a passing grade (anything other than an E, I, NC, UW, W). </a:t>
            </a:r>
          </a:p>
          <a:p>
            <a:r>
              <a:rPr lang="en-US" dirty="0" smtClean="0"/>
              <a:t>You may apply 20 credits of “D” toward graduation providing that your cumulative GPA is above 2.0 for graduation and the courses are not required for your major.</a:t>
            </a:r>
            <a:endParaRPr lang="en-US" dirty="0"/>
          </a:p>
        </p:txBody>
      </p:sp>
    </p:spTree>
    <p:extLst>
      <p:ext uri="{BB962C8B-B14F-4D97-AF65-F5344CB8AC3E}">
        <p14:creationId xmlns:p14="http://schemas.microsoft.com/office/powerpoint/2010/main" val="40799550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Types of Credit </a:t>
            </a:r>
            <a:r>
              <a:rPr lang="en-US" b="1" dirty="0" smtClean="0"/>
              <a:t>Used </a:t>
            </a:r>
            <a:r>
              <a:rPr lang="en-US" b="1" dirty="0" smtClean="0">
                <a:solidFill>
                  <a:schemeClr val="tx1"/>
                </a:solidFill>
              </a:rPr>
              <a:t>(</a:t>
            </a:r>
            <a:r>
              <a:rPr lang="en-US" b="1" dirty="0" err="1" smtClean="0">
                <a:solidFill>
                  <a:srgbClr val="FF0000"/>
                </a:solidFill>
              </a:rPr>
              <a:t>gpa</a:t>
            </a:r>
            <a:r>
              <a:rPr lang="en-US" b="1" dirty="0" smtClean="0">
                <a:solidFill>
                  <a:srgbClr val="FF0000"/>
                </a:solidFill>
              </a:rPr>
              <a:t> hours</a:t>
            </a:r>
            <a:r>
              <a:rPr lang="en-US" b="1" dirty="0" smtClean="0">
                <a:solidFill>
                  <a:schemeClr val="tx1"/>
                </a:solidFill>
              </a:rPr>
              <a:t>)</a:t>
            </a:r>
            <a:endParaRPr lang="en-US" dirty="0"/>
          </a:p>
        </p:txBody>
      </p:sp>
      <p:sp>
        <p:nvSpPr>
          <p:cNvPr id="3" name="Content Placeholder 2"/>
          <p:cNvSpPr>
            <a:spLocks noGrp="1"/>
          </p:cNvSpPr>
          <p:nvPr>
            <p:ph idx="1"/>
          </p:nvPr>
        </p:nvSpPr>
        <p:spPr/>
        <p:txBody>
          <a:bodyPr/>
          <a:lstStyle/>
          <a:p>
            <a:r>
              <a:rPr lang="en-US" dirty="0"/>
              <a:t>Number of (presence, prevalence, and recent information on) various types of accounts (credit cards, retail accounts, installment loans, mortgage, consumer finance accounts, etc.) </a:t>
            </a:r>
          </a:p>
          <a:p>
            <a:pPr marL="114300" indent="0">
              <a:buNone/>
            </a:pPr>
            <a:endParaRPr lang="en-US" dirty="0"/>
          </a:p>
        </p:txBody>
      </p:sp>
    </p:spTree>
    <p:extLst>
      <p:ext uri="{BB962C8B-B14F-4D97-AF65-F5344CB8AC3E}">
        <p14:creationId xmlns:p14="http://schemas.microsoft.com/office/powerpoint/2010/main" val="30420760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rgbClr val="FF0000"/>
                </a:solidFill>
              </a:rPr>
              <a:t>Gpa</a:t>
            </a:r>
            <a:r>
              <a:rPr lang="en-US" dirty="0" smtClean="0">
                <a:solidFill>
                  <a:srgbClr val="FF0000"/>
                </a:solidFill>
              </a:rPr>
              <a:t> hours</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dirty="0"/>
              <a:t>Courses coded with an R in front of the grade (</a:t>
            </a:r>
            <a:r>
              <a:rPr lang="en-US" dirty="0" smtClean="0"/>
              <a:t>indicating academic </a:t>
            </a:r>
            <a:r>
              <a:rPr lang="en-US" dirty="0"/>
              <a:t>renewal), or an E in the far right column of the </a:t>
            </a:r>
            <a:r>
              <a:rPr lang="en-US" dirty="0" smtClean="0"/>
              <a:t>form (</a:t>
            </a:r>
            <a:r>
              <a:rPr lang="en-US" dirty="0"/>
              <a:t>indicating exclusion due to a repeat), are not used in </a:t>
            </a:r>
            <a:r>
              <a:rPr lang="en-US" dirty="0" smtClean="0"/>
              <a:t>computing the </a:t>
            </a:r>
            <a:r>
              <a:rPr lang="en-US" dirty="0"/>
              <a:t>GPA, </a:t>
            </a:r>
            <a:r>
              <a:rPr lang="en-US" dirty="0" smtClean="0"/>
              <a:t>t</a:t>
            </a:r>
          </a:p>
          <a:p>
            <a:r>
              <a:rPr lang="en-US" dirty="0"/>
              <a:t>Courses with the following notations in the grade column </a:t>
            </a:r>
            <a:r>
              <a:rPr lang="en-US" dirty="0" smtClean="0"/>
              <a:t>are not </a:t>
            </a:r>
            <a:r>
              <a:rPr lang="en-US" dirty="0"/>
              <a:t>used in computing the GPA, the graduation hours, or the </a:t>
            </a:r>
            <a:r>
              <a:rPr lang="en-US" dirty="0" smtClean="0"/>
              <a:t>total hours </a:t>
            </a:r>
            <a:r>
              <a:rPr lang="en-US" dirty="0"/>
              <a:t>completed (with the exception of CR-Credit courses </a:t>
            </a:r>
            <a:r>
              <a:rPr lang="en-US" dirty="0" smtClean="0"/>
              <a:t>which may </a:t>
            </a:r>
            <a:r>
              <a:rPr lang="en-US" dirty="0"/>
              <a:t>be used toward graduation hours or total hours</a:t>
            </a:r>
            <a:r>
              <a:rPr lang="en-US" dirty="0" smtClean="0"/>
              <a:t>).</a:t>
            </a:r>
          </a:p>
          <a:p>
            <a:pPr marL="114300" indent="0">
              <a:buNone/>
            </a:pPr>
            <a:r>
              <a:rPr lang="en-US" dirty="0" smtClean="0">
                <a:solidFill>
                  <a:schemeClr val="tx1"/>
                </a:solidFill>
              </a:rPr>
              <a:t>AU-audit, CE-continuing </a:t>
            </a:r>
            <a:r>
              <a:rPr lang="en-US" dirty="0" err="1" smtClean="0">
                <a:solidFill>
                  <a:schemeClr val="tx1"/>
                </a:solidFill>
              </a:rPr>
              <a:t>ed</a:t>
            </a:r>
            <a:r>
              <a:rPr lang="en-US" dirty="0" smtClean="0">
                <a:solidFill>
                  <a:schemeClr val="tx1"/>
                </a:solidFill>
              </a:rPr>
              <a:t>, CR-credit, I-incomplete, NC-no credit, UW-unofficial withdrawal, W-withdrawal</a:t>
            </a:r>
            <a:endParaRPr lang="en-US" dirty="0">
              <a:solidFill>
                <a:schemeClr val="tx1"/>
              </a:solidFill>
            </a:endParaRPr>
          </a:p>
        </p:txBody>
      </p:sp>
    </p:spTree>
    <p:extLst>
      <p:ext uri="{BB962C8B-B14F-4D97-AF65-F5344CB8AC3E}">
        <p14:creationId xmlns:p14="http://schemas.microsoft.com/office/powerpoint/2010/main" val="2373786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Credit Score/</a:t>
            </a:r>
            <a:r>
              <a:rPr lang="en-US" dirty="0" smtClean="0">
                <a:solidFill>
                  <a:srgbClr val="FF0000"/>
                </a:solidFill>
              </a:rPr>
              <a:t>GPA</a:t>
            </a:r>
            <a:r>
              <a:rPr lang="en-US" dirty="0" smtClean="0"/>
              <a:t> comparison</a:t>
            </a:r>
            <a:endParaRPr lang="en-US" dirty="0"/>
          </a:p>
        </p:txBody>
      </p:sp>
      <p:sp>
        <p:nvSpPr>
          <p:cNvPr id="3" name="Content Placeholder 2"/>
          <p:cNvSpPr>
            <a:spLocks noGrp="1"/>
          </p:cNvSpPr>
          <p:nvPr>
            <p:ph idx="1"/>
          </p:nvPr>
        </p:nvSpPr>
        <p:spPr/>
        <p:txBody>
          <a:bodyPr>
            <a:normAutofit lnSpcReduction="10000"/>
          </a:bodyPr>
          <a:lstStyle/>
          <a:p>
            <a:pPr marL="114300" indent="0">
              <a:buNone/>
            </a:pPr>
            <a:r>
              <a:rPr lang="en-US" dirty="0"/>
              <a:t>Many people suffered blows to </a:t>
            </a:r>
            <a:r>
              <a:rPr lang="en-US" dirty="0" smtClean="0"/>
              <a:t>their</a:t>
            </a:r>
          </a:p>
          <a:p>
            <a:r>
              <a:rPr lang="en-US" dirty="0" smtClean="0"/>
              <a:t>credit scores (</a:t>
            </a:r>
            <a:r>
              <a:rPr lang="en-US" dirty="0" smtClean="0">
                <a:solidFill>
                  <a:srgbClr val="FF0000"/>
                </a:solidFill>
              </a:rPr>
              <a:t>GPA</a:t>
            </a:r>
            <a:r>
              <a:rPr lang="en-US" dirty="0" smtClean="0"/>
              <a:t>) </a:t>
            </a:r>
          </a:p>
          <a:p>
            <a:r>
              <a:rPr lang="en-US" dirty="0" smtClean="0"/>
              <a:t>during </a:t>
            </a:r>
            <a:r>
              <a:rPr lang="en-US" dirty="0"/>
              <a:t>the unstable </a:t>
            </a:r>
            <a:r>
              <a:rPr lang="en-US" dirty="0" smtClean="0"/>
              <a:t>economy (</a:t>
            </a:r>
            <a:r>
              <a:rPr lang="en-US" dirty="0" smtClean="0">
                <a:solidFill>
                  <a:srgbClr val="FF0000"/>
                </a:solidFill>
              </a:rPr>
              <a:t>academic performance</a:t>
            </a:r>
            <a:r>
              <a:rPr lang="en-US" dirty="0" smtClean="0">
                <a:solidFill>
                  <a:schemeClr val="tx1"/>
                </a:solidFill>
              </a:rPr>
              <a:t>)</a:t>
            </a:r>
            <a:r>
              <a:rPr lang="en-US" dirty="0" smtClean="0"/>
              <a:t> of </a:t>
            </a:r>
            <a:r>
              <a:rPr lang="en-US" dirty="0"/>
              <a:t>the last few </a:t>
            </a:r>
            <a:r>
              <a:rPr lang="en-US" dirty="0" smtClean="0"/>
              <a:t>years,</a:t>
            </a:r>
            <a:r>
              <a:rPr lang="en-US" dirty="0"/>
              <a:t> (</a:t>
            </a:r>
            <a:r>
              <a:rPr lang="en-US" dirty="0" smtClean="0">
                <a:solidFill>
                  <a:srgbClr val="FF0000"/>
                </a:solidFill>
              </a:rPr>
              <a:t>semesters</a:t>
            </a:r>
            <a:r>
              <a:rPr lang="en-US" dirty="0" smtClean="0"/>
              <a:t>) </a:t>
            </a:r>
          </a:p>
          <a:p>
            <a:r>
              <a:rPr lang="en-US" dirty="0" smtClean="0"/>
              <a:t>whether </a:t>
            </a:r>
            <a:r>
              <a:rPr lang="en-US" dirty="0"/>
              <a:t>because they </a:t>
            </a:r>
            <a:r>
              <a:rPr lang="en-US" dirty="0" smtClean="0"/>
              <a:t>missed payments (</a:t>
            </a:r>
            <a:r>
              <a:rPr lang="en-US" dirty="0" smtClean="0">
                <a:solidFill>
                  <a:srgbClr val="FF0000"/>
                </a:solidFill>
              </a:rPr>
              <a:t>skipped classes, had missing or late  assignments</a:t>
            </a:r>
            <a:r>
              <a:rPr lang="en-US" dirty="0" smtClean="0"/>
              <a:t>), </a:t>
            </a:r>
          </a:p>
          <a:p>
            <a:r>
              <a:rPr lang="en-US" dirty="0" smtClean="0"/>
              <a:t>exceeded </a:t>
            </a:r>
            <a:r>
              <a:rPr lang="en-US" dirty="0"/>
              <a:t>credit </a:t>
            </a:r>
            <a:r>
              <a:rPr lang="en-US" dirty="0" smtClean="0"/>
              <a:t>limits (</a:t>
            </a:r>
            <a:r>
              <a:rPr lang="en-US" dirty="0" smtClean="0">
                <a:solidFill>
                  <a:srgbClr val="FF0000"/>
                </a:solidFill>
              </a:rPr>
              <a:t>low test scores</a:t>
            </a:r>
            <a:r>
              <a:rPr lang="en-US" dirty="0" smtClean="0"/>
              <a:t>) </a:t>
            </a:r>
          </a:p>
          <a:p>
            <a:r>
              <a:rPr lang="en-US" dirty="0" smtClean="0"/>
              <a:t>or</a:t>
            </a:r>
            <a:r>
              <a:rPr lang="en-US" dirty="0"/>
              <a:t>, more seriously, </a:t>
            </a:r>
            <a:r>
              <a:rPr lang="en-US" dirty="0" smtClean="0"/>
              <a:t> experienced </a:t>
            </a:r>
            <a:r>
              <a:rPr lang="en-US" dirty="0"/>
              <a:t>a home </a:t>
            </a:r>
            <a:r>
              <a:rPr lang="en-US" dirty="0" smtClean="0"/>
              <a:t>foreclosure (</a:t>
            </a:r>
            <a:r>
              <a:rPr lang="en-US" dirty="0" smtClean="0">
                <a:solidFill>
                  <a:srgbClr val="FF0000"/>
                </a:solidFill>
              </a:rPr>
              <a:t>academic or financial aid probation)</a:t>
            </a:r>
            <a:r>
              <a:rPr lang="en-US" dirty="0" smtClean="0"/>
              <a:t> </a:t>
            </a:r>
          </a:p>
          <a:p>
            <a:r>
              <a:rPr lang="en-US" dirty="0" smtClean="0"/>
              <a:t>or </a:t>
            </a:r>
            <a:r>
              <a:rPr lang="en-US" dirty="0"/>
              <a:t>even </a:t>
            </a:r>
            <a:r>
              <a:rPr lang="en-US" dirty="0" smtClean="0"/>
              <a:t>bankruptcy (</a:t>
            </a:r>
            <a:r>
              <a:rPr lang="en-US" dirty="0" smtClean="0">
                <a:solidFill>
                  <a:srgbClr val="FF0000"/>
                </a:solidFill>
              </a:rPr>
              <a:t>academic or financial aid suspension</a:t>
            </a:r>
            <a:r>
              <a:rPr lang="en-US" dirty="0" smtClean="0"/>
              <a:t>).</a:t>
            </a:r>
            <a:endParaRPr lang="en-US" dirty="0"/>
          </a:p>
        </p:txBody>
      </p:sp>
    </p:spTree>
    <p:extLst>
      <p:ext uri="{BB962C8B-B14F-4D97-AF65-F5344CB8AC3E}">
        <p14:creationId xmlns:p14="http://schemas.microsoft.com/office/powerpoint/2010/main" val="16873444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rgbClr val="FF0000"/>
                </a:solidFill>
              </a:rPr>
              <a:t>Gpa</a:t>
            </a:r>
            <a:r>
              <a:rPr lang="en-US" dirty="0" smtClean="0">
                <a:solidFill>
                  <a:srgbClr val="FF0000"/>
                </a:solidFill>
              </a:rPr>
              <a:t> calculation</a:t>
            </a:r>
            <a:endParaRPr lang="en-US"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r>
              <a:rPr lang="en-US" dirty="0">
                <a:solidFill>
                  <a:srgbClr val="FF0000"/>
                </a:solidFill>
              </a:rPr>
              <a:t>GPA</a:t>
            </a:r>
            <a:r>
              <a:rPr lang="en-US" dirty="0"/>
              <a:t> </a:t>
            </a:r>
            <a:r>
              <a:rPr lang="en-US" dirty="0">
                <a:solidFill>
                  <a:srgbClr val="FF0000"/>
                </a:solidFill>
              </a:rPr>
              <a:t>Quality Points</a:t>
            </a:r>
          </a:p>
          <a:p>
            <a:pPr lvl="1"/>
            <a:r>
              <a:rPr lang="en-US" dirty="0"/>
              <a:t>A =4.0	</a:t>
            </a:r>
            <a:r>
              <a:rPr lang="en-US" dirty="0" smtClean="0"/>
              <a:t>Institution GPA</a:t>
            </a:r>
          </a:p>
          <a:p>
            <a:pPr lvl="1"/>
            <a:r>
              <a:rPr lang="en-US" dirty="0" smtClean="0"/>
              <a:t>A-=3.7	Transfer GPA	</a:t>
            </a:r>
          </a:p>
          <a:p>
            <a:pPr lvl="1"/>
            <a:r>
              <a:rPr lang="en-US" dirty="0" smtClean="0"/>
              <a:t>B</a:t>
            </a:r>
            <a:r>
              <a:rPr lang="en-US" dirty="0"/>
              <a:t>+=3.3	Cumulative GPA</a:t>
            </a:r>
          </a:p>
          <a:p>
            <a:pPr lvl="1"/>
            <a:r>
              <a:rPr lang="en-US" dirty="0"/>
              <a:t>B =3.0	</a:t>
            </a:r>
          </a:p>
          <a:p>
            <a:pPr lvl="1"/>
            <a:r>
              <a:rPr lang="en-US" dirty="0"/>
              <a:t>B-=2.7	</a:t>
            </a:r>
            <a:endParaRPr lang="en-US" dirty="0" smtClean="0"/>
          </a:p>
          <a:p>
            <a:pPr lvl="1"/>
            <a:r>
              <a:rPr lang="en-US" dirty="0" smtClean="0"/>
              <a:t>C</a:t>
            </a:r>
            <a:r>
              <a:rPr lang="en-US" dirty="0"/>
              <a:t>+=2.3, etc</a:t>
            </a:r>
            <a:r>
              <a:rPr lang="en-US" dirty="0" smtClean="0"/>
              <a:t>.</a:t>
            </a:r>
          </a:p>
          <a:p>
            <a:pPr lvl="1"/>
            <a:endParaRPr lang="en-US" dirty="0"/>
          </a:p>
          <a:p>
            <a:pPr marL="114300" indent="0">
              <a:buNone/>
            </a:pPr>
            <a:r>
              <a:rPr lang="en-US" dirty="0"/>
              <a:t>Students who qualify for honors based on their cumulative </a:t>
            </a:r>
            <a:r>
              <a:rPr lang="en-US" dirty="0" smtClean="0"/>
              <a:t>WSU grade </a:t>
            </a:r>
            <a:r>
              <a:rPr lang="en-US" dirty="0"/>
              <a:t>point average (GPA) will have the appropriate </a:t>
            </a:r>
            <a:r>
              <a:rPr lang="en-US" dirty="0" smtClean="0"/>
              <a:t>designation indicated </a:t>
            </a:r>
            <a:r>
              <a:rPr lang="en-US" dirty="0"/>
              <a:t>on their transcripts and diplomas.</a:t>
            </a:r>
          </a:p>
          <a:p>
            <a:pPr marL="114300" indent="0">
              <a:buNone/>
            </a:pPr>
            <a:r>
              <a:rPr lang="en-US" i="1" dirty="0"/>
              <a:t>Bachelor's Degree Honors</a:t>
            </a:r>
          </a:p>
          <a:p>
            <a:pPr marL="114300" indent="0">
              <a:buNone/>
            </a:pPr>
            <a:r>
              <a:rPr lang="en-US" i="1" dirty="0"/>
              <a:t>Summa Cum Laude - </a:t>
            </a:r>
            <a:r>
              <a:rPr lang="en-US" dirty="0"/>
              <a:t>WSU GPA of 3.90 or higher.</a:t>
            </a:r>
          </a:p>
          <a:p>
            <a:pPr marL="114300" indent="0">
              <a:buNone/>
            </a:pPr>
            <a:r>
              <a:rPr lang="en-US" i="1" dirty="0"/>
              <a:t>Magna Cum Laude - </a:t>
            </a:r>
            <a:r>
              <a:rPr lang="en-US" dirty="0"/>
              <a:t>WSU GPA of 3.80 or higher.</a:t>
            </a:r>
          </a:p>
          <a:p>
            <a:pPr marL="114300" indent="0">
              <a:buNone/>
            </a:pPr>
            <a:r>
              <a:rPr lang="en-US" i="1" dirty="0"/>
              <a:t>Cum Laude - </a:t>
            </a:r>
            <a:r>
              <a:rPr lang="en-US" dirty="0"/>
              <a:t>WSU GPA of 3.60 or higher.</a:t>
            </a:r>
          </a:p>
          <a:p>
            <a:pPr marL="114300" indent="0">
              <a:buNone/>
            </a:pPr>
            <a:r>
              <a:rPr lang="en-US" i="1" dirty="0"/>
              <a:t>Associate's Degree Honors</a:t>
            </a:r>
          </a:p>
          <a:p>
            <a:pPr marL="114300" indent="0">
              <a:buNone/>
            </a:pPr>
            <a:r>
              <a:rPr lang="en-US" i="1" dirty="0"/>
              <a:t>High Honors </a:t>
            </a:r>
            <a:r>
              <a:rPr lang="en-US" dirty="0"/>
              <a:t>- WSU GPA of 3.85 or higher.</a:t>
            </a:r>
          </a:p>
          <a:p>
            <a:pPr marL="114300" indent="0">
              <a:buNone/>
            </a:pPr>
            <a:r>
              <a:rPr lang="en-US" i="1" dirty="0"/>
              <a:t>Honors </a:t>
            </a:r>
            <a:r>
              <a:rPr lang="en-US" dirty="0"/>
              <a:t>- WSU GPA of 3.60 or higher.</a:t>
            </a:r>
          </a:p>
        </p:txBody>
      </p:sp>
    </p:spTree>
    <p:extLst>
      <p:ext uri="{BB962C8B-B14F-4D97-AF65-F5344CB8AC3E}">
        <p14:creationId xmlns:p14="http://schemas.microsoft.com/office/powerpoint/2010/main" val="27518539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268028"/>
          </a:xfrm>
        </p:spPr>
        <p:txBody>
          <a:bodyPr>
            <a:normAutofit fontScale="90000"/>
          </a:bodyPr>
          <a:lstStyle/>
          <a:p>
            <a:r>
              <a:rPr lang="en-US" dirty="0" smtClean="0"/>
              <a:t>Fico is to </a:t>
            </a:r>
            <a:r>
              <a:rPr lang="en-US" dirty="0" err="1" smtClean="0">
                <a:solidFill>
                  <a:srgbClr val="FF0000"/>
                </a:solidFill>
              </a:rPr>
              <a:t>gpa</a:t>
            </a:r>
            <a:r>
              <a:rPr lang="en-US" dirty="0" smtClean="0">
                <a:solidFill>
                  <a:srgbClr val="FF0000"/>
                </a:solidFill>
              </a:rPr>
              <a:t> </a:t>
            </a:r>
            <a:r>
              <a:rPr lang="en-US" dirty="0" smtClean="0"/>
              <a:t/>
            </a:r>
            <a:br>
              <a:rPr lang="en-US" dirty="0" smtClean="0"/>
            </a:br>
            <a:r>
              <a:rPr lang="en-US" sz="1800" dirty="0" smtClean="0"/>
              <a:t>as</a:t>
            </a:r>
            <a:r>
              <a:rPr lang="en-US" dirty="0" smtClean="0"/>
              <a:t/>
            </a:r>
            <a:br>
              <a:rPr lang="en-US" dirty="0" smtClean="0"/>
            </a:br>
            <a:r>
              <a:rPr lang="en-US" dirty="0" smtClean="0"/>
              <a:t> credit report is to </a:t>
            </a:r>
            <a:r>
              <a:rPr lang="en-US" dirty="0" smtClean="0">
                <a:solidFill>
                  <a:srgbClr val="FF0000"/>
                </a:solidFill>
              </a:rPr>
              <a:t>transcript</a:t>
            </a:r>
            <a:endParaRPr lang="en-US" dirty="0">
              <a:solidFill>
                <a:srgbClr val="FF0000"/>
              </a:solidFill>
            </a:endParaRPr>
          </a:p>
        </p:txBody>
      </p:sp>
      <p:sp>
        <p:nvSpPr>
          <p:cNvPr id="3" name="Content Placeholder 2"/>
          <p:cNvSpPr>
            <a:spLocks noGrp="1"/>
          </p:cNvSpPr>
          <p:nvPr>
            <p:ph idx="1"/>
          </p:nvPr>
        </p:nvSpPr>
        <p:spPr>
          <a:xfrm>
            <a:off x="457200" y="2057400"/>
            <a:ext cx="8229600" cy="4068763"/>
          </a:xfrm>
        </p:spPr>
        <p:txBody>
          <a:bodyPr/>
          <a:lstStyle/>
          <a:p>
            <a:pPr marL="114300" indent="0">
              <a:buNone/>
            </a:pPr>
            <a:r>
              <a:rPr lang="en-US" dirty="0" smtClean="0"/>
              <a:t>Reading and understanding your transcript is as important as reading and understanding a credit report.</a:t>
            </a:r>
          </a:p>
          <a:p>
            <a:pPr marL="114300" indent="0">
              <a:buNone/>
            </a:pP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950722542"/>
              </p:ext>
            </p:extLst>
          </p:nvPr>
        </p:nvGraphicFramePr>
        <p:xfrm>
          <a:off x="326571" y="3103763"/>
          <a:ext cx="8458199" cy="990600"/>
        </p:xfrm>
        <a:graphic>
          <a:graphicData uri="http://schemas.openxmlformats.org/drawingml/2006/table">
            <a:tbl>
              <a:tblPr/>
              <a:tblGrid>
                <a:gridCol w="1273629"/>
                <a:gridCol w="1989565"/>
                <a:gridCol w="1134635"/>
                <a:gridCol w="1600200"/>
                <a:gridCol w="1676400"/>
                <a:gridCol w="783770"/>
              </a:tblGrid>
              <a:tr h="990600">
                <a:tc>
                  <a:txBody>
                    <a:bodyPr/>
                    <a:lstStyle/>
                    <a:p>
                      <a:r>
                        <a:rPr lang="en-US" dirty="0"/>
                        <a:t>Attempt Hours</a:t>
                      </a:r>
                    </a:p>
                  </a:txBody>
                  <a:tcPr anchor="ctr">
                    <a:lnL>
                      <a:noFill/>
                    </a:lnL>
                    <a:lnR>
                      <a:noFill/>
                    </a:lnR>
                    <a:lnT>
                      <a:noFill/>
                    </a:lnT>
                    <a:lnB>
                      <a:noFill/>
                    </a:lnB>
                  </a:tcPr>
                </a:tc>
                <a:tc>
                  <a:txBody>
                    <a:bodyPr/>
                    <a:lstStyle/>
                    <a:p>
                      <a:r>
                        <a:rPr lang="en-US" dirty="0"/>
                        <a:t>Passed Hours</a:t>
                      </a:r>
                    </a:p>
                  </a:txBody>
                  <a:tcPr anchor="ctr">
                    <a:lnL>
                      <a:noFill/>
                    </a:lnL>
                    <a:lnR>
                      <a:noFill/>
                    </a:lnR>
                    <a:lnT>
                      <a:noFill/>
                    </a:lnT>
                    <a:lnB>
                      <a:noFill/>
                    </a:lnB>
                  </a:tcPr>
                </a:tc>
                <a:tc>
                  <a:txBody>
                    <a:bodyPr/>
                    <a:lstStyle/>
                    <a:p>
                      <a:r>
                        <a:rPr lang="en-US" dirty="0"/>
                        <a:t>Earned Hours</a:t>
                      </a:r>
                    </a:p>
                  </a:txBody>
                  <a:tcPr anchor="ctr">
                    <a:lnL>
                      <a:noFill/>
                    </a:lnL>
                    <a:lnR>
                      <a:noFill/>
                    </a:lnR>
                    <a:lnT>
                      <a:noFill/>
                    </a:lnT>
                    <a:lnB>
                      <a:noFill/>
                    </a:lnB>
                  </a:tcPr>
                </a:tc>
                <a:tc>
                  <a:txBody>
                    <a:bodyPr/>
                    <a:lstStyle/>
                    <a:p>
                      <a:r>
                        <a:rPr lang="en-US"/>
                        <a:t>GPA Hours</a:t>
                      </a:r>
                    </a:p>
                  </a:txBody>
                  <a:tcPr anchor="ctr">
                    <a:lnL>
                      <a:noFill/>
                    </a:lnL>
                    <a:lnR>
                      <a:noFill/>
                    </a:lnR>
                    <a:lnT>
                      <a:noFill/>
                    </a:lnT>
                    <a:lnB>
                      <a:noFill/>
                    </a:lnB>
                  </a:tcPr>
                </a:tc>
                <a:tc>
                  <a:txBody>
                    <a:bodyPr/>
                    <a:lstStyle/>
                    <a:p>
                      <a:r>
                        <a:rPr lang="en-US" dirty="0"/>
                        <a:t>Quality Points</a:t>
                      </a:r>
                    </a:p>
                  </a:txBody>
                  <a:tcPr anchor="ctr">
                    <a:lnL>
                      <a:noFill/>
                    </a:lnL>
                    <a:lnR>
                      <a:noFill/>
                    </a:lnR>
                    <a:lnT>
                      <a:noFill/>
                    </a:lnT>
                    <a:lnB>
                      <a:noFill/>
                    </a:lnB>
                  </a:tcPr>
                </a:tc>
                <a:tc>
                  <a:txBody>
                    <a:bodyPr/>
                    <a:lstStyle/>
                    <a:p>
                      <a:r>
                        <a:rPr lang="en-US" dirty="0"/>
                        <a:t>GPA</a:t>
                      </a:r>
                    </a:p>
                  </a:txBody>
                  <a:tcPr anchor="ctr">
                    <a:lnL>
                      <a:noFill/>
                    </a:lnL>
                    <a:lnR>
                      <a:noFill/>
                    </a:lnR>
                    <a:lnT>
                      <a:noFill/>
                    </a:lnT>
                    <a:lnB>
                      <a:noFill/>
                    </a:lnB>
                  </a:tcPr>
                </a:tc>
              </a:tr>
            </a:tbl>
          </a:graphicData>
        </a:graphic>
      </p:graphicFrame>
      <p:sp>
        <p:nvSpPr>
          <p:cNvPr id="6" name="Rectangle 5"/>
          <p:cNvSpPr/>
          <p:nvPr/>
        </p:nvSpPr>
        <p:spPr>
          <a:xfrm>
            <a:off x="261258" y="4278130"/>
            <a:ext cx="8610600" cy="646331"/>
          </a:xfrm>
          <a:prstGeom prst="rect">
            <a:avLst/>
          </a:prstGeom>
        </p:spPr>
        <p:txBody>
          <a:bodyPr wrap="square">
            <a:spAutoFit/>
          </a:bodyPr>
          <a:lstStyle/>
          <a:p>
            <a:r>
              <a:rPr lang="en-US" dirty="0" err="1" smtClean="0">
                <a:effectLst/>
              </a:rPr>
              <a:t>Sem</a:t>
            </a:r>
            <a:r>
              <a:rPr lang="en-US" dirty="0" smtClean="0">
                <a:effectLst/>
              </a:rPr>
              <a:t> 15.5	15.5	        15.5	         15		50.80	     3.39</a:t>
            </a:r>
          </a:p>
          <a:p>
            <a:r>
              <a:rPr lang="en-US" dirty="0" smtClean="0"/>
              <a:t>Cum 27.5             26.5                26.5                       25               81.8             3.27</a:t>
            </a:r>
            <a:endParaRPr lang="en-US" dirty="0">
              <a:effectLst/>
            </a:endParaRPr>
          </a:p>
        </p:txBody>
      </p:sp>
    </p:spTree>
    <p:extLst>
      <p:ext uri="{BB962C8B-B14F-4D97-AF65-F5344CB8AC3E}">
        <p14:creationId xmlns:p14="http://schemas.microsoft.com/office/powerpoint/2010/main" val="37013191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b="1" dirty="0"/>
              <a:t>A FICO score takes into consideration all these categories of information, not just one or two</a:t>
            </a:r>
            <a:r>
              <a:rPr lang="en-US" b="1" dirty="0" smtClean="0"/>
              <a:t>.</a:t>
            </a:r>
          </a:p>
          <a:p>
            <a:r>
              <a:rPr lang="en-US" dirty="0"/>
              <a:t/>
            </a:r>
            <a:br>
              <a:rPr lang="en-US" dirty="0"/>
            </a:br>
            <a:r>
              <a:rPr lang="en-US" b="1" dirty="0"/>
              <a:t>The importance of any factor depends on the overall information in your credit report</a:t>
            </a:r>
            <a:r>
              <a:rPr lang="en-US" b="1" dirty="0" smtClean="0"/>
              <a:t>.</a:t>
            </a:r>
          </a:p>
          <a:p>
            <a:r>
              <a:rPr lang="en-US" dirty="0"/>
              <a:t/>
            </a:r>
            <a:br>
              <a:rPr lang="en-US" dirty="0"/>
            </a:br>
            <a:r>
              <a:rPr lang="en-US" b="1" dirty="0"/>
              <a:t>Your FICO score only looks at information in your credit report</a:t>
            </a:r>
            <a:r>
              <a:rPr lang="en-US" b="1" dirty="0" smtClean="0"/>
              <a:t>.</a:t>
            </a:r>
          </a:p>
          <a:p>
            <a:r>
              <a:rPr lang="en-US" dirty="0"/>
              <a:t/>
            </a:r>
            <a:br>
              <a:rPr lang="en-US" dirty="0"/>
            </a:br>
            <a:r>
              <a:rPr lang="en-US" b="1" dirty="0"/>
              <a:t>Your score considers both positive and negative information in your credit report.</a:t>
            </a:r>
            <a:r>
              <a:rPr lang="en-US" dirty="0"/>
              <a:t/>
            </a:r>
            <a:br>
              <a:rPr lang="en-US" dirty="0"/>
            </a:br>
            <a:endParaRPr lang="en-US" dirty="0"/>
          </a:p>
        </p:txBody>
      </p:sp>
      <p:sp>
        <p:nvSpPr>
          <p:cNvPr id="4" name="TextBox 3"/>
          <p:cNvSpPr txBox="1"/>
          <p:nvPr/>
        </p:nvSpPr>
        <p:spPr>
          <a:xfrm>
            <a:off x="304800" y="402771"/>
            <a:ext cx="8458200" cy="646331"/>
          </a:xfrm>
          <a:prstGeom prst="rect">
            <a:avLst/>
          </a:prstGeom>
          <a:noFill/>
        </p:spPr>
        <p:txBody>
          <a:bodyPr wrap="square" rtlCol="0">
            <a:spAutoFit/>
          </a:bodyPr>
          <a:lstStyle/>
          <a:p>
            <a:pPr algn="ctr"/>
            <a:r>
              <a:rPr lang="en-US" sz="3600" dirty="0" smtClean="0"/>
              <a:t>IS ALL OF THIS REALLY IMPORTANT?</a:t>
            </a:r>
            <a:endParaRPr lang="en-US" sz="3600" dirty="0"/>
          </a:p>
        </p:txBody>
      </p:sp>
    </p:spTree>
    <p:extLst>
      <p:ext uri="{BB962C8B-B14F-4D97-AF65-F5344CB8AC3E}">
        <p14:creationId xmlns:p14="http://schemas.microsoft.com/office/powerpoint/2010/main" val="3671911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Academic renewal</a:t>
            </a:r>
            <a:endParaRPr lang="en-US"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pPr marL="114300" indent="0">
              <a:buNone/>
            </a:pPr>
            <a:r>
              <a:rPr lang="en-US" dirty="0" smtClean="0"/>
              <a:t>Academic </a:t>
            </a:r>
            <a:r>
              <a:rPr lang="en-US" dirty="0"/>
              <a:t>renewal allows students the opportunity to recalculate</a:t>
            </a:r>
          </a:p>
          <a:p>
            <a:pPr marL="114300" indent="0">
              <a:buNone/>
            </a:pPr>
            <a:r>
              <a:rPr lang="en-US" dirty="0"/>
              <a:t>their GPA by discounting grades of D+ or lower which were earned</a:t>
            </a:r>
          </a:p>
          <a:p>
            <a:pPr marL="114300" indent="0">
              <a:buNone/>
            </a:pPr>
            <a:r>
              <a:rPr lang="en-US" dirty="0"/>
              <a:t>six or more years prior to the date of petition.</a:t>
            </a:r>
          </a:p>
          <a:p>
            <a:pPr marL="114300" indent="0">
              <a:buNone/>
            </a:pPr>
            <a:r>
              <a:rPr lang="en-US" dirty="0"/>
              <a:t>• Courses completed prior to the awarding of a certificate, </a:t>
            </a:r>
            <a:r>
              <a:rPr lang="en-US" dirty="0" smtClean="0"/>
              <a:t>associate or </a:t>
            </a:r>
            <a:r>
              <a:rPr lang="en-US" dirty="0"/>
              <a:t>bachelor's degree do not qualify for academic renewal.</a:t>
            </a:r>
          </a:p>
          <a:p>
            <a:pPr marL="114300" indent="0">
              <a:buNone/>
            </a:pPr>
            <a:r>
              <a:rPr lang="en-US" dirty="0"/>
              <a:t>• Students must be currently registered, attending and have their</a:t>
            </a:r>
          </a:p>
          <a:p>
            <a:pPr marL="114300" indent="0">
              <a:buNone/>
            </a:pPr>
            <a:r>
              <a:rPr lang="en-US" dirty="0"/>
              <a:t>tuition paid in full.</a:t>
            </a:r>
          </a:p>
          <a:p>
            <a:pPr marL="114300" indent="0">
              <a:buNone/>
            </a:pPr>
            <a:r>
              <a:rPr lang="en-US" dirty="0"/>
              <a:t>• Academic renewal may be requested only once during a </a:t>
            </a:r>
            <a:r>
              <a:rPr lang="en-US" dirty="0" smtClean="0"/>
              <a:t>student's academic </a:t>
            </a:r>
            <a:r>
              <a:rPr lang="en-US" dirty="0"/>
              <a:t>career.</a:t>
            </a:r>
          </a:p>
          <a:p>
            <a:pPr marL="114300" indent="0">
              <a:buNone/>
            </a:pPr>
            <a:r>
              <a:rPr lang="en-US" dirty="0"/>
              <a:t>• Applications for academic renewal and detailed policy</a:t>
            </a:r>
          </a:p>
          <a:p>
            <a:pPr marL="114300" indent="0">
              <a:buNone/>
            </a:pPr>
            <a:r>
              <a:rPr lang="en-US" dirty="0"/>
              <a:t>information are available at the Records Office or at</a:t>
            </a:r>
          </a:p>
          <a:p>
            <a:pPr marL="114300" indent="0">
              <a:buNone/>
            </a:pPr>
            <a:r>
              <a:rPr lang="en-US" dirty="0"/>
              <a:t>www.weber.edu/records</a:t>
            </a:r>
            <a:r>
              <a:rPr lang="en-US" dirty="0" smtClean="0"/>
              <a:t>.</a:t>
            </a:r>
            <a:endParaRPr lang="en-US" dirty="0"/>
          </a:p>
        </p:txBody>
      </p:sp>
    </p:spTree>
    <p:extLst>
      <p:ext uri="{BB962C8B-B14F-4D97-AF65-F5344CB8AC3E}">
        <p14:creationId xmlns:p14="http://schemas.microsoft.com/office/powerpoint/2010/main" val="25004063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Credit utilization ratio</a:t>
            </a:r>
            <a:endParaRPr lang="en-US" dirty="0"/>
          </a:p>
        </p:txBody>
      </p:sp>
      <p:sp>
        <p:nvSpPr>
          <p:cNvPr id="3" name="Content Placeholder 2"/>
          <p:cNvSpPr>
            <a:spLocks noGrp="1"/>
          </p:cNvSpPr>
          <p:nvPr>
            <p:ph idx="1"/>
          </p:nvPr>
        </p:nvSpPr>
        <p:spPr/>
        <p:txBody>
          <a:bodyPr>
            <a:normAutofit fontScale="85000" lnSpcReduction="20000"/>
          </a:bodyPr>
          <a:lstStyle/>
          <a:p>
            <a:r>
              <a:rPr lang="en-US" dirty="0"/>
              <a:t>Never exceed individual credit limits. In fact, the lower your credit utilization ratio </a:t>
            </a:r>
            <a:r>
              <a:rPr lang="en-US" b="1" dirty="0"/>
              <a:t>(the percentage of available credit you’re using), </a:t>
            </a:r>
            <a:r>
              <a:rPr lang="en-US" dirty="0"/>
              <a:t>the better. Try to keep your overall utilization ratio – and ratios on individual cards and lines of credit – below 30 percent. </a:t>
            </a:r>
          </a:p>
          <a:p>
            <a:pPr marL="114300" indent="0">
              <a:buNone/>
            </a:pPr>
            <a:endParaRPr lang="en-US" dirty="0"/>
          </a:p>
          <a:p>
            <a:r>
              <a:rPr lang="en-US" dirty="0"/>
              <a:t>Even if you pay off your balance each month, showing a high utilization ratio at any time during the month could conceivably hurt your score. A few suggestions</a:t>
            </a:r>
            <a:r>
              <a:rPr lang="en-US" dirty="0" smtClean="0"/>
              <a:t>:</a:t>
            </a:r>
          </a:p>
          <a:p>
            <a:endParaRPr lang="en-US" dirty="0"/>
          </a:p>
          <a:p>
            <a:pPr lvl="0"/>
            <a:r>
              <a:rPr lang="en-US" dirty="0"/>
              <a:t>Spread purchases among multiple cards to keep individual balances lower.</a:t>
            </a:r>
          </a:p>
          <a:p>
            <a:pPr lvl="0"/>
            <a:r>
              <a:rPr lang="en-US" dirty="0"/>
              <a:t>Make extra payments midway through billing cycles so your outstanding balances appear lower.</a:t>
            </a:r>
          </a:p>
          <a:p>
            <a:pPr lvl="0"/>
            <a:r>
              <a:rPr lang="en-US" dirty="0"/>
              <a:t>Ask lenders to reinstate higher limits if your payment history has been solid.</a:t>
            </a:r>
          </a:p>
          <a:p>
            <a:pPr marL="114300" indent="0">
              <a:buNone/>
            </a:pPr>
            <a:endParaRPr lang="en-US" dirty="0"/>
          </a:p>
          <a:p>
            <a:endParaRPr lang="en-US" dirty="0"/>
          </a:p>
        </p:txBody>
      </p:sp>
    </p:spTree>
    <p:extLst>
      <p:ext uri="{BB962C8B-B14F-4D97-AF65-F5344CB8AC3E}">
        <p14:creationId xmlns:p14="http://schemas.microsoft.com/office/powerpoint/2010/main" val="247680026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earn the most credits for your money</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dirty="0" smtClean="0"/>
              <a:t>12 credits is considered full time.</a:t>
            </a:r>
          </a:p>
          <a:p>
            <a:r>
              <a:rPr lang="en-US" dirty="0" smtClean="0"/>
              <a:t>You can take up to 18 credits for the same price as 12, however, you will use up financial aid eligibility for credits attempted.</a:t>
            </a:r>
          </a:p>
          <a:p>
            <a:r>
              <a:rPr lang="en-US" dirty="0" smtClean="0"/>
              <a:t>Part time students (less than 12 credits) pay the full semester fees which is over $300.</a:t>
            </a:r>
            <a:endParaRPr lang="en-US" dirty="0"/>
          </a:p>
        </p:txBody>
      </p:sp>
    </p:spTree>
    <p:extLst>
      <p:ext uri="{BB962C8B-B14F-4D97-AF65-F5344CB8AC3E}">
        <p14:creationId xmlns:p14="http://schemas.microsoft.com/office/powerpoint/2010/main" val="210226437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Need more information on your credit score?</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There are many good resources for learning what you can do to repair and protect your credit scores, including the Credit Education Center  at www.myfico.com/CreditEducation, the Credits and Loans page at </a:t>
            </a:r>
            <a:r>
              <a:rPr lang="en-US" u="sng" dirty="0"/>
              <a:t>www.ftc.gov/bcp/menus/consumer/credit.shtm,</a:t>
            </a:r>
            <a:r>
              <a:rPr lang="en-US" dirty="0"/>
              <a:t> and What’s My Score (</a:t>
            </a:r>
            <a:r>
              <a:rPr lang="en-US" u="sng" dirty="0"/>
              <a:t>www.whatsmyscore.org</a:t>
            </a:r>
            <a:r>
              <a:rPr lang="en-US" dirty="0"/>
              <a:t>), a financial literacy program run by Visa Inc.</a:t>
            </a:r>
          </a:p>
          <a:p>
            <a:r>
              <a:rPr lang="en-US" dirty="0"/>
              <a:t> </a:t>
            </a:r>
          </a:p>
          <a:p>
            <a:r>
              <a:rPr lang="en-US" i="1" dirty="0"/>
              <a:t>Jason Alderman directs Visa’s financial education programs. To Follow Jason Alderman on Twitter: www.twitter.com/PracticalMoney.</a:t>
            </a:r>
            <a:endParaRPr lang="en-US" dirty="0"/>
          </a:p>
          <a:p>
            <a:r>
              <a:rPr lang="en-US" i="1" dirty="0"/>
              <a:t> </a:t>
            </a:r>
            <a:endParaRPr lang="en-US" dirty="0"/>
          </a:p>
          <a:p>
            <a:endParaRPr lang="en-US" dirty="0"/>
          </a:p>
        </p:txBody>
      </p:sp>
    </p:spTree>
    <p:extLst>
      <p:ext uri="{BB962C8B-B14F-4D97-AF65-F5344CB8AC3E}">
        <p14:creationId xmlns:p14="http://schemas.microsoft.com/office/powerpoint/2010/main" val="312238985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Need more information on </a:t>
            </a:r>
            <a:r>
              <a:rPr lang="en-US" dirty="0" err="1" smtClean="0"/>
              <a:t>gpa</a:t>
            </a:r>
            <a:r>
              <a:rPr lang="en-US" dirty="0" smtClean="0"/>
              <a:t>?</a:t>
            </a:r>
            <a:endParaRPr lang="en-US" dirty="0"/>
          </a:p>
        </p:txBody>
      </p:sp>
      <p:sp>
        <p:nvSpPr>
          <p:cNvPr id="3" name="Content Placeholder 2"/>
          <p:cNvSpPr>
            <a:spLocks noGrp="1"/>
          </p:cNvSpPr>
          <p:nvPr>
            <p:ph idx="1"/>
          </p:nvPr>
        </p:nvSpPr>
        <p:spPr/>
        <p:txBody>
          <a:bodyPr>
            <a:normAutofit fontScale="92500" lnSpcReduction="10000"/>
          </a:bodyPr>
          <a:lstStyle/>
          <a:p>
            <a:pPr marL="114300" indent="0" algn="ctr">
              <a:buNone/>
            </a:pPr>
            <a:r>
              <a:rPr lang="en-US" sz="9600" dirty="0" smtClean="0">
                <a:solidFill>
                  <a:srgbClr val="FF0000"/>
                </a:solidFill>
              </a:rPr>
              <a:t>SEE </a:t>
            </a:r>
          </a:p>
          <a:p>
            <a:pPr marL="114300" indent="0" algn="ctr">
              <a:buNone/>
            </a:pPr>
            <a:r>
              <a:rPr lang="en-US" sz="9600" dirty="0" smtClean="0">
                <a:solidFill>
                  <a:srgbClr val="FF0000"/>
                </a:solidFill>
              </a:rPr>
              <a:t>AN </a:t>
            </a:r>
          </a:p>
          <a:p>
            <a:pPr marL="114300" indent="0" algn="ctr">
              <a:buNone/>
            </a:pPr>
            <a:r>
              <a:rPr lang="en-US" sz="9600" dirty="0" smtClean="0">
                <a:solidFill>
                  <a:srgbClr val="FF0000"/>
                </a:solidFill>
              </a:rPr>
              <a:t>ADVISOR</a:t>
            </a:r>
            <a:endParaRPr lang="en-US" sz="9600" dirty="0">
              <a:solidFill>
                <a:srgbClr val="FF0000"/>
              </a:solidFill>
            </a:endParaRPr>
          </a:p>
        </p:txBody>
      </p:sp>
    </p:spTree>
    <p:extLst>
      <p:ext uri="{BB962C8B-B14F-4D97-AF65-F5344CB8AC3E}">
        <p14:creationId xmlns:p14="http://schemas.microsoft.com/office/powerpoint/2010/main" val="230743123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465430200"/>
              </p:ext>
            </p:extLst>
          </p:nvPr>
        </p:nvGraphicFramePr>
        <p:xfrm>
          <a:off x="609600" y="550239"/>
          <a:ext cx="7928335" cy="5981586"/>
        </p:xfrm>
        <a:graphic>
          <a:graphicData uri="http://schemas.openxmlformats.org/drawingml/2006/table">
            <a:tbl>
              <a:tblPr firstRow="1" firstCol="1" bandRow="1">
                <a:tableStyleId>{5C22544A-7EE6-4342-B048-85BDC9FD1C3A}</a:tableStyleId>
              </a:tblPr>
              <a:tblGrid>
                <a:gridCol w="2117035"/>
                <a:gridCol w="1431235"/>
                <a:gridCol w="1431235"/>
                <a:gridCol w="1431235"/>
                <a:gridCol w="1431235"/>
                <a:gridCol w="86360"/>
              </a:tblGrid>
              <a:tr h="1049305">
                <a:tc>
                  <a:txBody>
                    <a:bodyPr/>
                    <a:lstStyle/>
                    <a:p>
                      <a:pPr marL="0" marR="34925">
                        <a:lnSpc>
                          <a:spcPct val="120000"/>
                        </a:lnSpc>
                        <a:spcBef>
                          <a:spcPts val="0"/>
                        </a:spcBef>
                        <a:spcAft>
                          <a:spcPts val="0"/>
                        </a:spcAft>
                      </a:pPr>
                      <a:r>
                        <a:rPr lang="en-US" sz="1400" dirty="0">
                          <a:effectLst/>
                        </a:rPr>
                        <a:t>Behavior or Activity</a:t>
                      </a:r>
                      <a:endParaRPr lang="en-US" sz="1400" dirty="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dirty="0">
                          <a:effectLst/>
                        </a:rPr>
                        <a:t>% Reporting the Issue</a:t>
                      </a:r>
                      <a:endParaRPr lang="en-US" sz="1400" dirty="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dirty="0">
                          <a:effectLst/>
                        </a:rPr>
                        <a:t>% Saying the Issue Affected Academics</a:t>
                      </a:r>
                      <a:endParaRPr lang="en-US" sz="1400" dirty="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dirty="0">
                          <a:effectLst/>
                        </a:rPr>
                        <a:t>Mean GPA for Students Who Say Issue Affected Academics</a:t>
                      </a:r>
                      <a:endParaRPr lang="en-US" sz="1400" dirty="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Mean GPA for Students Who Did Not Report the Issue</a:t>
                      </a:r>
                      <a:endParaRPr lang="en-US" sz="1400">
                        <a:effectLst/>
                        <a:latin typeface="Calibri"/>
                        <a:ea typeface="Calibri"/>
                        <a:cs typeface="Times New Roman"/>
                      </a:endParaRPr>
                    </a:p>
                  </a:txBody>
                  <a:tcPr marL="30480" marR="30480" marT="30480" marB="30480" anchor="ctr"/>
                </a:tc>
                <a:tc>
                  <a:txBody>
                    <a:bodyPr/>
                    <a:lstStyle/>
                    <a:p>
                      <a:pPr marL="0" marR="0">
                        <a:lnSpc>
                          <a:spcPct val="120000"/>
                        </a:lnSpc>
                        <a:spcBef>
                          <a:spcPts val="0"/>
                        </a:spcBef>
                        <a:spcAft>
                          <a:spcPts val="0"/>
                        </a:spcAft>
                      </a:pPr>
                      <a:r>
                        <a:rPr lang="en-US" sz="950">
                          <a:effectLst/>
                        </a:rPr>
                        <a:t> </a:t>
                      </a:r>
                      <a:endParaRPr lang="en-US" sz="1100">
                        <a:effectLst/>
                        <a:latin typeface="Calibri"/>
                        <a:ea typeface="Calibri"/>
                        <a:cs typeface="Times New Roman"/>
                      </a:endParaRPr>
                    </a:p>
                  </a:txBody>
                  <a:tcPr marL="30480" marR="30480" marT="30480" marB="30480" anchor="ctr"/>
                </a:tc>
              </a:tr>
              <a:tr h="269322">
                <a:tc>
                  <a:txBody>
                    <a:bodyPr/>
                    <a:lstStyle/>
                    <a:p>
                      <a:pPr marL="0" marR="34925">
                        <a:lnSpc>
                          <a:spcPct val="120000"/>
                        </a:lnSpc>
                        <a:spcBef>
                          <a:spcPts val="0"/>
                        </a:spcBef>
                        <a:spcAft>
                          <a:spcPts val="0"/>
                        </a:spcAft>
                      </a:pPr>
                      <a:r>
                        <a:rPr lang="en-US" sz="1400">
                          <a:effectLst/>
                        </a:rPr>
                        <a:t>Stress</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69.9%</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dirty="0">
                          <a:effectLst/>
                        </a:rPr>
                        <a:t>32.9%</a:t>
                      </a:r>
                      <a:endParaRPr lang="en-US" sz="1400" dirty="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dirty="0">
                          <a:effectLst/>
                        </a:rPr>
                        <a:t>3.12</a:t>
                      </a:r>
                      <a:endParaRPr lang="en-US" sz="1400" dirty="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dirty="0">
                          <a:effectLst/>
                        </a:rPr>
                        <a:t>3.23</a:t>
                      </a:r>
                      <a:endParaRPr lang="en-US" sz="1400" dirty="0">
                        <a:effectLst/>
                        <a:latin typeface="Calibri"/>
                        <a:ea typeface="Calibri"/>
                        <a:cs typeface="Times New Roman"/>
                      </a:endParaRPr>
                    </a:p>
                  </a:txBody>
                  <a:tcPr marL="30480" marR="30480" marT="30480" marB="30480" anchor="ctr"/>
                </a:tc>
                <a:tc>
                  <a:txBody>
                    <a:bodyPr/>
                    <a:lstStyle/>
                    <a:p>
                      <a:pPr marL="0" marR="0">
                        <a:lnSpc>
                          <a:spcPct val="120000"/>
                        </a:lnSpc>
                        <a:spcBef>
                          <a:spcPts val="0"/>
                        </a:spcBef>
                        <a:spcAft>
                          <a:spcPts val="0"/>
                        </a:spcAft>
                      </a:pPr>
                      <a:r>
                        <a:rPr lang="en-US" sz="950">
                          <a:effectLst/>
                        </a:rPr>
                        <a:t> </a:t>
                      </a:r>
                      <a:endParaRPr lang="en-US" sz="1100">
                        <a:effectLst/>
                        <a:latin typeface="Calibri"/>
                        <a:ea typeface="Calibri"/>
                        <a:cs typeface="Times New Roman"/>
                      </a:endParaRPr>
                    </a:p>
                  </a:txBody>
                  <a:tcPr marL="30480" marR="30480" marT="30480" marB="30480" anchor="ctr"/>
                </a:tc>
              </a:tr>
              <a:tr h="269322">
                <a:tc>
                  <a:txBody>
                    <a:bodyPr/>
                    <a:lstStyle/>
                    <a:p>
                      <a:pPr marL="0" marR="34925">
                        <a:lnSpc>
                          <a:spcPct val="120000"/>
                        </a:lnSpc>
                        <a:spcBef>
                          <a:spcPts val="0"/>
                        </a:spcBef>
                        <a:spcAft>
                          <a:spcPts val="0"/>
                        </a:spcAft>
                      </a:pPr>
                      <a:r>
                        <a:rPr lang="en-US" sz="1400">
                          <a:effectLst/>
                        </a:rPr>
                        <a:t>Sleep Difficulties</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40.8</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20.0</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dirty="0">
                          <a:effectLst/>
                        </a:rPr>
                        <a:t>3.08</a:t>
                      </a:r>
                      <a:endParaRPr lang="en-US" sz="1400" dirty="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3.27</a:t>
                      </a:r>
                      <a:endParaRPr lang="en-US" sz="1400">
                        <a:effectLst/>
                        <a:latin typeface="Calibri"/>
                        <a:ea typeface="Calibri"/>
                        <a:cs typeface="Times New Roman"/>
                      </a:endParaRPr>
                    </a:p>
                  </a:txBody>
                  <a:tcPr marL="30480" marR="30480" marT="30480" marB="30480" anchor="ctr"/>
                </a:tc>
                <a:tc>
                  <a:txBody>
                    <a:bodyPr/>
                    <a:lstStyle/>
                    <a:p>
                      <a:pPr marL="0" marR="0">
                        <a:lnSpc>
                          <a:spcPct val="120000"/>
                        </a:lnSpc>
                        <a:spcBef>
                          <a:spcPts val="0"/>
                        </a:spcBef>
                        <a:spcAft>
                          <a:spcPts val="0"/>
                        </a:spcAft>
                      </a:pPr>
                      <a:r>
                        <a:rPr lang="en-US" sz="950">
                          <a:effectLst/>
                        </a:rPr>
                        <a:t> </a:t>
                      </a:r>
                      <a:endParaRPr lang="en-US" sz="1100">
                        <a:effectLst/>
                        <a:latin typeface="Calibri"/>
                        <a:ea typeface="Calibri"/>
                        <a:cs typeface="Times New Roman"/>
                      </a:endParaRPr>
                    </a:p>
                  </a:txBody>
                  <a:tcPr marL="30480" marR="30480" marT="30480" marB="30480" anchor="ctr"/>
                </a:tc>
              </a:tr>
              <a:tr h="653412">
                <a:tc>
                  <a:txBody>
                    <a:bodyPr/>
                    <a:lstStyle/>
                    <a:p>
                      <a:pPr marL="0" marR="34925">
                        <a:lnSpc>
                          <a:spcPct val="120000"/>
                        </a:lnSpc>
                        <a:spcBef>
                          <a:spcPts val="0"/>
                        </a:spcBef>
                        <a:spcAft>
                          <a:spcPts val="0"/>
                        </a:spcAft>
                      </a:pPr>
                      <a:r>
                        <a:rPr lang="en-US" sz="1400">
                          <a:effectLst/>
                        </a:rPr>
                        <a:t>Concern for Troubled Friend/Family Member</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42.4</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15.8</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dirty="0">
                          <a:effectLst/>
                        </a:rPr>
                        <a:t>3.08</a:t>
                      </a:r>
                      <a:endParaRPr lang="en-US" sz="1400" dirty="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3.25</a:t>
                      </a:r>
                      <a:endParaRPr lang="en-US" sz="1400">
                        <a:effectLst/>
                        <a:latin typeface="Calibri"/>
                        <a:ea typeface="Calibri"/>
                        <a:cs typeface="Times New Roman"/>
                      </a:endParaRPr>
                    </a:p>
                  </a:txBody>
                  <a:tcPr marL="30480" marR="30480" marT="30480" marB="30480" anchor="ctr"/>
                </a:tc>
                <a:tc>
                  <a:txBody>
                    <a:bodyPr/>
                    <a:lstStyle/>
                    <a:p>
                      <a:pPr marL="0" marR="0">
                        <a:lnSpc>
                          <a:spcPct val="120000"/>
                        </a:lnSpc>
                        <a:spcBef>
                          <a:spcPts val="0"/>
                        </a:spcBef>
                        <a:spcAft>
                          <a:spcPts val="0"/>
                        </a:spcAft>
                      </a:pPr>
                      <a:r>
                        <a:rPr lang="en-US" sz="950" dirty="0">
                          <a:effectLst/>
                        </a:rPr>
                        <a:t> </a:t>
                      </a:r>
                      <a:endParaRPr lang="en-US" sz="1100" dirty="0">
                        <a:effectLst/>
                        <a:latin typeface="Calibri"/>
                        <a:ea typeface="Calibri"/>
                        <a:cs typeface="Times New Roman"/>
                      </a:endParaRPr>
                    </a:p>
                  </a:txBody>
                  <a:tcPr marL="30480" marR="30480" marT="30480" marB="30480" anchor="ctr"/>
                </a:tc>
              </a:tr>
              <a:tr h="269322">
                <a:tc>
                  <a:txBody>
                    <a:bodyPr/>
                    <a:lstStyle/>
                    <a:p>
                      <a:pPr marL="0" marR="34925">
                        <a:lnSpc>
                          <a:spcPct val="120000"/>
                        </a:lnSpc>
                        <a:spcBef>
                          <a:spcPts val="0"/>
                        </a:spcBef>
                        <a:spcAft>
                          <a:spcPts val="0"/>
                        </a:spcAft>
                      </a:pPr>
                      <a:r>
                        <a:rPr lang="en-US" sz="1400">
                          <a:effectLst/>
                        </a:rPr>
                        <a:t>Relationship Issues</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34.8</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14.1</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dirty="0">
                          <a:effectLst/>
                        </a:rPr>
                        <a:t>3.10</a:t>
                      </a:r>
                      <a:endParaRPr lang="en-US" sz="1400" dirty="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3.25</a:t>
                      </a:r>
                      <a:endParaRPr lang="en-US" sz="1400">
                        <a:effectLst/>
                        <a:latin typeface="Calibri"/>
                        <a:ea typeface="Calibri"/>
                        <a:cs typeface="Times New Roman"/>
                      </a:endParaRPr>
                    </a:p>
                  </a:txBody>
                  <a:tcPr marL="30480" marR="30480" marT="30480" marB="30480" anchor="ctr"/>
                </a:tc>
                <a:tc>
                  <a:txBody>
                    <a:bodyPr/>
                    <a:lstStyle/>
                    <a:p>
                      <a:pPr marL="0" marR="0">
                        <a:lnSpc>
                          <a:spcPct val="120000"/>
                        </a:lnSpc>
                        <a:spcBef>
                          <a:spcPts val="0"/>
                        </a:spcBef>
                        <a:spcAft>
                          <a:spcPts val="0"/>
                        </a:spcAft>
                      </a:pPr>
                      <a:r>
                        <a:rPr lang="en-US" sz="950" dirty="0">
                          <a:effectLst/>
                        </a:rPr>
                        <a:t> </a:t>
                      </a:r>
                      <a:endParaRPr lang="en-US" sz="1100" dirty="0">
                        <a:effectLst/>
                        <a:latin typeface="Calibri"/>
                        <a:ea typeface="Calibri"/>
                        <a:cs typeface="Times New Roman"/>
                      </a:endParaRPr>
                    </a:p>
                  </a:txBody>
                  <a:tcPr marL="30480" marR="30480" marT="30480" marB="30480" anchor="ctr"/>
                </a:tc>
              </a:tr>
              <a:tr h="653412">
                <a:tc>
                  <a:txBody>
                    <a:bodyPr/>
                    <a:lstStyle/>
                    <a:p>
                      <a:pPr marL="0" marR="34925">
                        <a:lnSpc>
                          <a:spcPct val="120000"/>
                        </a:lnSpc>
                        <a:spcBef>
                          <a:spcPts val="0"/>
                        </a:spcBef>
                        <a:spcAft>
                          <a:spcPts val="0"/>
                        </a:spcAft>
                      </a:pPr>
                      <a:r>
                        <a:rPr lang="en-US" sz="1400">
                          <a:effectLst/>
                        </a:rPr>
                        <a:t>Excessive Computer/Internet Use</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30.4</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13.0</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dirty="0">
                          <a:effectLst/>
                        </a:rPr>
                        <a:t>3.04</a:t>
                      </a:r>
                      <a:endParaRPr lang="en-US" sz="1400" dirty="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dirty="0">
                          <a:effectLst/>
                        </a:rPr>
                        <a:t>3.27</a:t>
                      </a:r>
                      <a:endParaRPr lang="en-US" sz="1400" dirty="0">
                        <a:effectLst/>
                        <a:latin typeface="Calibri"/>
                        <a:ea typeface="Calibri"/>
                        <a:cs typeface="Times New Roman"/>
                      </a:endParaRPr>
                    </a:p>
                  </a:txBody>
                  <a:tcPr marL="30480" marR="30480" marT="30480" marB="30480" anchor="ctr"/>
                </a:tc>
                <a:tc>
                  <a:txBody>
                    <a:bodyPr/>
                    <a:lstStyle/>
                    <a:p>
                      <a:pPr marL="0" marR="0">
                        <a:lnSpc>
                          <a:spcPct val="120000"/>
                        </a:lnSpc>
                        <a:spcBef>
                          <a:spcPts val="0"/>
                        </a:spcBef>
                        <a:spcAft>
                          <a:spcPts val="0"/>
                        </a:spcAft>
                      </a:pPr>
                      <a:r>
                        <a:rPr lang="en-US" sz="950" dirty="0">
                          <a:effectLst/>
                        </a:rPr>
                        <a:t> </a:t>
                      </a:r>
                      <a:endParaRPr lang="en-US" sz="1100" dirty="0">
                        <a:effectLst/>
                        <a:latin typeface="Calibri"/>
                        <a:ea typeface="Calibri"/>
                        <a:cs typeface="Times New Roman"/>
                      </a:endParaRPr>
                    </a:p>
                  </a:txBody>
                  <a:tcPr marL="30480" marR="30480" marT="30480" marB="30480" anchor="ctr"/>
                </a:tc>
              </a:tr>
              <a:tr h="269322">
                <a:tc>
                  <a:txBody>
                    <a:bodyPr/>
                    <a:lstStyle/>
                    <a:p>
                      <a:pPr marL="0" marR="34925">
                        <a:lnSpc>
                          <a:spcPct val="120000"/>
                        </a:lnSpc>
                        <a:spcBef>
                          <a:spcPts val="0"/>
                        </a:spcBef>
                        <a:spcAft>
                          <a:spcPts val="0"/>
                        </a:spcAft>
                      </a:pPr>
                      <a:r>
                        <a:rPr lang="en-US" sz="1400">
                          <a:effectLst/>
                        </a:rPr>
                        <a:t>Financial Difficulties</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44.0</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12.8</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3.03</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dirty="0">
                          <a:effectLst/>
                        </a:rPr>
                        <a:t>3.28</a:t>
                      </a:r>
                      <a:endParaRPr lang="en-US" sz="1400" dirty="0">
                        <a:effectLst/>
                        <a:latin typeface="Calibri"/>
                        <a:ea typeface="Calibri"/>
                        <a:cs typeface="Times New Roman"/>
                      </a:endParaRPr>
                    </a:p>
                  </a:txBody>
                  <a:tcPr marL="30480" marR="30480" marT="30480" marB="30480" anchor="ctr"/>
                </a:tc>
                <a:tc>
                  <a:txBody>
                    <a:bodyPr/>
                    <a:lstStyle/>
                    <a:p>
                      <a:pPr marL="0" marR="0">
                        <a:lnSpc>
                          <a:spcPct val="120000"/>
                        </a:lnSpc>
                        <a:spcBef>
                          <a:spcPts val="0"/>
                        </a:spcBef>
                        <a:spcAft>
                          <a:spcPts val="0"/>
                        </a:spcAft>
                      </a:pPr>
                      <a:r>
                        <a:rPr lang="en-US" sz="950">
                          <a:effectLst/>
                        </a:rPr>
                        <a:t> </a:t>
                      </a:r>
                      <a:endParaRPr lang="en-US" sz="1100">
                        <a:effectLst/>
                        <a:latin typeface="Calibri"/>
                        <a:ea typeface="Calibri"/>
                        <a:cs typeface="Times New Roman"/>
                      </a:endParaRPr>
                    </a:p>
                  </a:txBody>
                  <a:tcPr marL="30480" marR="30480" marT="30480" marB="30480" anchor="ctr"/>
                </a:tc>
              </a:tr>
              <a:tr h="269322">
                <a:tc>
                  <a:txBody>
                    <a:bodyPr/>
                    <a:lstStyle/>
                    <a:p>
                      <a:pPr marL="0" marR="34925">
                        <a:lnSpc>
                          <a:spcPct val="120000"/>
                        </a:lnSpc>
                        <a:spcBef>
                          <a:spcPts val="0"/>
                        </a:spcBef>
                        <a:spcAft>
                          <a:spcPts val="0"/>
                        </a:spcAft>
                      </a:pPr>
                      <a:r>
                        <a:rPr lang="en-US" sz="1400">
                          <a:effectLst/>
                        </a:rPr>
                        <a:t>Mental Health Issues</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21.5</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12.3</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3.08</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3.25</a:t>
                      </a:r>
                      <a:endParaRPr lang="en-US" sz="1400">
                        <a:effectLst/>
                        <a:latin typeface="Calibri"/>
                        <a:ea typeface="Calibri"/>
                        <a:cs typeface="Times New Roman"/>
                      </a:endParaRPr>
                    </a:p>
                  </a:txBody>
                  <a:tcPr marL="30480" marR="30480" marT="30480" marB="30480" anchor="ctr"/>
                </a:tc>
                <a:tc>
                  <a:txBody>
                    <a:bodyPr/>
                    <a:lstStyle/>
                    <a:p>
                      <a:pPr marL="0" marR="0">
                        <a:lnSpc>
                          <a:spcPct val="120000"/>
                        </a:lnSpc>
                        <a:spcBef>
                          <a:spcPts val="0"/>
                        </a:spcBef>
                        <a:spcAft>
                          <a:spcPts val="0"/>
                        </a:spcAft>
                      </a:pPr>
                      <a:r>
                        <a:rPr lang="en-US" sz="950">
                          <a:effectLst/>
                        </a:rPr>
                        <a:t> </a:t>
                      </a:r>
                      <a:endParaRPr lang="en-US" sz="1100">
                        <a:effectLst/>
                        <a:latin typeface="Calibri"/>
                        <a:ea typeface="Calibri"/>
                        <a:cs typeface="Times New Roman"/>
                      </a:endParaRPr>
                    </a:p>
                  </a:txBody>
                  <a:tcPr marL="30480" marR="30480" marT="30480" marB="30480" anchor="ctr"/>
                </a:tc>
              </a:tr>
              <a:tr h="454044">
                <a:tc>
                  <a:txBody>
                    <a:bodyPr/>
                    <a:lstStyle/>
                    <a:p>
                      <a:pPr marL="0" marR="34925">
                        <a:lnSpc>
                          <a:spcPct val="120000"/>
                        </a:lnSpc>
                        <a:spcBef>
                          <a:spcPts val="0"/>
                        </a:spcBef>
                        <a:spcAft>
                          <a:spcPts val="0"/>
                        </a:spcAft>
                      </a:pPr>
                      <a:r>
                        <a:rPr lang="en-US" sz="1400">
                          <a:effectLst/>
                        </a:rPr>
                        <a:t>Upper Respiratory Infection</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dirty="0">
                          <a:effectLst/>
                        </a:rPr>
                        <a:t>36.5</a:t>
                      </a:r>
                      <a:endParaRPr lang="en-US" sz="1400" dirty="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11.5</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3.12</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dirty="0">
                          <a:effectLst/>
                        </a:rPr>
                        <a:t>3.23</a:t>
                      </a:r>
                      <a:endParaRPr lang="en-US" sz="1400" dirty="0">
                        <a:effectLst/>
                        <a:latin typeface="Calibri"/>
                        <a:ea typeface="Calibri"/>
                        <a:cs typeface="Times New Roman"/>
                      </a:endParaRPr>
                    </a:p>
                  </a:txBody>
                  <a:tcPr marL="30480" marR="30480" marT="30480" marB="30480" anchor="ctr"/>
                </a:tc>
                <a:tc>
                  <a:txBody>
                    <a:bodyPr/>
                    <a:lstStyle/>
                    <a:p>
                      <a:pPr marL="0" marR="0">
                        <a:lnSpc>
                          <a:spcPct val="120000"/>
                        </a:lnSpc>
                        <a:spcBef>
                          <a:spcPts val="0"/>
                        </a:spcBef>
                        <a:spcAft>
                          <a:spcPts val="0"/>
                        </a:spcAft>
                      </a:pPr>
                      <a:r>
                        <a:rPr lang="en-US" sz="950">
                          <a:effectLst/>
                        </a:rPr>
                        <a:t> </a:t>
                      </a:r>
                      <a:endParaRPr lang="en-US" sz="1100">
                        <a:effectLst/>
                        <a:latin typeface="Calibri"/>
                        <a:ea typeface="Calibri"/>
                        <a:cs typeface="Times New Roman"/>
                      </a:endParaRPr>
                    </a:p>
                  </a:txBody>
                  <a:tcPr marL="30480" marR="30480" marT="30480" marB="30480" anchor="ctr"/>
                </a:tc>
              </a:tr>
              <a:tr h="269322">
                <a:tc>
                  <a:txBody>
                    <a:bodyPr/>
                    <a:lstStyle/>
                    <a:p>
                      <a:pPr marL="0" marR="34925">
                        <a:lnSpc>
                          <a:spcPct val="120000"/>
                        </a:lnSpc>
                        <a:spcBef>
                          <a:spcPts val="0"/>
                        </a:spcBef>
                        <a:spcAft>
                          <a:spcPts val="0"/>
                        </a:spcAft>
                      </a:pPr>
                      <a:r>
                        <a:rPr lang="en-US" sz="1400">
                          <a:effectLst/>
                        </a:rPr>
                        <a:t>Alcohol Use</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32.8</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7.5</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2.92</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dirty="0">
                          <a:effectLst/>
                        </a:rPr>
                        <a:t>3.28</a:t>
                      </a:r>
                      <a:endParaRPr lang="en-US" sz="1400" dirty="0">
                        <a:effectLst/>
                        <a:latin typeface="Calibri"/>
                        <a:ea typeface="Calibri"/>
                        <a:cs typeface="Times New Roman"/>
                      </a:endParaRPr>
                    </a:p>
                  </a:txBody>
                  <a:tcPr marL="30480" marR="30480" marT="30480" marB="30480" anchor="ctr"/>
                </a:tc>
                <a:tc>
                  <a:txBody>
                    <a:bodyPr/>
                    <a:lstStyle/>
                    <a:p>
                      <a:pPr marL="0" marR="0">
                        <a:lnSpc>
                          <a:spcPct val="120000"/>
                        </a:lnSpc>
                        <a:spcBef>
                          <a:spcPts val="0"/>
                        </a:spcBef>
                        <a:spcAft>
                          <a:spcPts val="0"/>
                        </a:spcAft>
                      </a:pPr>
                      <a:r>
                        <a:rPr lang="en-US" sz="950">
                          <a:effectLst/>
                        </a:rPr>
                        <a:t> </a:t>
                      </a:r>
                      <a:endParaRPr lang="en-US" sz="1100">
                        <a:effectLst/>
                        <a:latin typeface="Calibri"/>
                        <a:ea typeface="Calibri"/>
                        <a:cs typeface="Times New Roman"/>
                      </a:endParaRPr>
                    </a:p>
                  </a:txBody>
                  <a:tcPr marL="30480" marR="30480" marT="30480" marB="30480" anchor="ctr"/>
                </a:tc>
              </a:tr>
              <a:tr h="454044">
                <a:tc>
                  <a:txBody>
                    <a:bodyPr/>
                    <a:lstStyle/>
                    <a:p>
                      <a:pPr marL="0" marR="34925">
                        <a:lnSpc>
                          <a:spcPct val="120000"/>
                        </a:lnSpc>
                        <a:spcBef>
                          <a:spcPts val="0"/>
                        </a:spcBef>
                        <a:spcAft>
                          <a:spcPts val="0"/>
                        </a:spcAft>
                      </a:pPr>
                      <a:r>
                        <a:rPr lang="en-US" sz="1400">
                          <a:effectLst/>
                        </a:rPr>
                        <a:t>Learning Disability/ADD</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7.2</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4.3</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2.93</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dirty="0">
                          <a:effectLst/>
                        </a:rPr>
                        <a:t>3.26</a:t>
                      </a:r>
                      <a:endParaRPr lang="en-US" sz="1400" dirty="0">
                        <a:effectLst/>
                        <a:latin typeface="Calibri"/>
                        <a:ea typeface="Calibri"/>
                        <a:cs typeface="Times New Roman"/>
                      </a:endParaRPr>
                    </a:p>
                  </a:txBody>
                  <a:tcPr marL="30480" marR="30480" marT="30480" marB="30480" anchor="ctr"/>
                </a:tc>
                <a:tc>
                  <a:txBody>
                    <a:bodyPr/>
                    <a:lstStyle/>
                    <a:p>
                      <a:pPr marL="0" marR="0">
                        <a:lnSpc>
                          <a:spcPct val="120000"/>
                        </a:lnSpc>
                        <a:spcBef>
                          <a:spcPts val="0"/>
                        </a:spcBef>
                        <a:spcAft>
                          <a:spcPts val="0"/>
                        </a:spcAft>
                      </a:pPr>
                      <a:r>
                        <a:rPr lang="en-US" sz="950">
                          <a:effectLst/>
                        </a:rPr>
                        <a:t> </a:t>
                      </a:r>
                      <a:endParaRPr lang="en-US" sz="1100">
                        <a:effectLst/>
                        <a:latin typeface="Calibri"/>
                        <a:ea typeface="Calibri"/>
                        <a:cs typeface="Times New Roman"/>
                      </a:endParaRPr>
                    </a:p>
                  </a:txBody>
                  <a:tcPr marL="30480" marR="30480" marT="30480" marB="30480" anchor="ctr"/>
                </a:tc>
              </a:tr>
              <a:tr h="454044">
                <a:tc>
                  <a:txBody>
                    <a:bodyPr/>
                    <a:lstStyle/>
                    <a:p>
                      <a:pPr marL="0" marR="34925">
                        <a:lnSpc>
                          <a:spcPct val="120000"/>
                        </a:lnSpc>
                        <a:spcBef>
                          <a:spcPts val="0"/>
                        </a:spcBef>
                        <a:spcAft>
                          <a:spcPts val="0"/>
                        </a:spcAft>
                      </a:pPr>
                      <a:r>
                        <a:rPr lang="en-US" sz="1400" dirty="0">
                          <a:effectLst/>
                        </a:rPr>
                        <a:t>Moved/Changed Residence</a:t>
                      </a:r>
                      <a:endParaRPr lang="en-US" sz="1400" dirty="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21.5</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3.8</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a:effectLst/>
                        </a:rPr>
                        <a:t>3.05</a:t>
                      </a:r>
                      <a:endParaRPr lang="en-US" sz="1400">
                        <a:effectLst/>
                        <a:latin typeface="Calibri"/>
                        <a:ea typeface="Calibri"/>
                        <a:cs typeface="Times New Roman"/>
                      </a:endParaRPr>
                    </a:p>
                  </a:txBody>
                  <a:tcPr marL="30480" marR="30480" marT="30480" marB="30480" anchor="ctr"/>
                </a:tc>
                <a:tc>
                  <a:txBody>
                    <a:bodyPr/>
                    <a:lstStyle/>
                    <a:p>
                      <a:pPr marL="0" marR="34925" algn="r">
                        <a:lnSpc>
                          <a:spcPct val="120000"/>
                        </a:lnSpc>
                        <a:spcBef>
                          <a:spcPts val="0"/>
                        </a:spcBef>
                        <a:spcAft>
                          <a:spcPts val="0"/>
                        </a:spcAft>
                      </a:pPr>
                      <a:r>
                        <a:rPr lang="en-US" sz="1400" dirty="0">
                          <a:effectLst/>
                        </a:rPr>
                        <a:t>3.24</a:t>
                      </a:r>
                      <a:endParaRPr lang="en-US" sz="1400" dirty="0">
                        <a:effectLst/>
                        <a:latin typeface="Calibri"/>
                        <a:ea typeface="Calibri"/>
                        <a:cs typeface="Times New Roman"/>
                      </a:endParaRPr>
                    </a:p>
                  </a:txBody>
                  <a:tcPr marL="30480" marR="30480" marT="30480" marB="30480" anchor="ctr"/>
                </a:tc>
                <a:tc>
                  <a:txBody>
                    <a:bodyPr/>
                    <a:lstStyle/>
                    <a:p>
                      <a:pPr marL="0" marR="0">
                        <a:lnSpc>
                          <a:spcPct val="120000"/>
                        </a:lnSpc>
                        <a:spcBef>
                          <a:spcPts val="0"/>
                        </a:spcBef>
                        <a:spcAft>
                          <a:spcPts val="0"/>
                        </a:spcAft>
                      </a:pPr>
                      <a:r>
                        <a:rPr lang="en-US" sz="950" dirty="0">
                          <a:effectLst/>
                        </a:rPr>
                        <a:t> </a:t>
                      </a:r>
                      <a:endParaRPr lang="en-US" sz="1100" dirty="0">
                        <a:effectLst/>
                        <a:latin typeface="Calibri"/>
                        <a:ea typeface="Calibri"/>
                        <a:cs typeface="Times New Roman"/>
                      </a:endParaRPr>
                    </a:p>
                  </a:txBody>
                  <a:tcPr marL="30480" marR="30480" marT="30480" marB="30480" anchor="ctr"/>
                </a:tc>
              </a:tr>
            </a:tbl>
          </a:graphicData>
        </a:graphic>
      </p:graphicFrame>
      <p:sp>
        <p:nvSpPr>
          <p:cNvPr id="3" name="Rectangle 1"/>
          <p:cNvSpPr>
            <a:spLocks noChangeArrowheads="1"/>
          </p:cNvSpPr>
          <p:nvPr/>
        </p:nvSpPr>
        <p:spPr bwMode="auto">
          <a:xfrm>
            <a:off x="609600" y="242462"/>
            <a:ext cx="780482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Health and Personal Issues and Grade Point Average, Minnesota Undergraduate Students</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611489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this important? Absolutely!</a:t>
            </a:r>
            <a:endParaRPr lang="en-US" dirty="0"/>
          </a:p>
        </p:txBody>
      </p:sp>
      <p:sp>
        <p:nvSpPr>
          <p:cNvPr id="3" name="Content Placeholder 2"/>
          <p:cNvSpPr>
            <a:spLocks noGrp="1"/>
          </p:cNvSpPr>
          <p:nvPr>
            <p:ph idx="1"/>
          </p:nvPr>
        </p:nvSpPr>
        <p:spPr/>
        <p:txBody>
          <a:bodyPr>
            <a:normAutofit fontScale="92500"/>
          </a:bodyPr>
          <a:lstStyle/>
          <a:p>
            <a:pPr marL="114300" indent="0">
              <a:buNone/>
            </a:pPr>
            <a:r>
              <a:rPr lang="en-US" dirty="0"/>
              <a:t>If your credit </a:t>
            </a:r>
            <a:r>
              <a:rPr lang="en-US" dirty="0" smtClean="0"/>
              <a:t>score (</a:t>
            </a:r>
            <a:r>
              <a:rPr lang="en-US" dirty="0" smtClean="0">
                <a:solidFill>
                  <a:srgbClr val="FF0000"/>
                </a:solidFill>
              </a:rPr>
              <a:t>GPA</a:t>
            </a:r>
            <a:r>
              <a:rPr lang="en-US" dirty="0" smtClean="0"/>
              <a:t>) </a:t>
            </a:r>
            <a:r>
              <a:rPr lang="en-US" dirty="0"/>
              <a:t>drops significantly, you’ll likely </a:t>
            </a:r>
            <a:r>
              <a:rPr lang="en-US" dirty="0" smtClean="0"/>
              <a:t>be: </a:t>
            </a:r>
          </a:p>
          <a:p>
            <a:r>
              <a:rPr lang="en-US" dirty="0" smtClean="0"/>
              <a:t>charged </a:t>
            </a:r>
            <a:r>
              <a:rPr lang="en-US" dirty="0"/>
              <a:t>higher loan and credit card </a:t>
            </a:r>
            <a:r>
              <a:rPr lang="en-US" dirty="0" smtClean="0"/>
              <a:t>interest </a:t>
            </a:r>
            <a:r>
              <a:rPr lang="en-US" dirty="0"/>
              <a:t>rates</a:t>
            </a:r>
          </a:p>
          <a:p>
            <a:pPr marL="114300" indent="0">
              <a:buNone/>
            </a:pPr>
            <a:r>
              <a:rPr lang="en-US" dirty="0" smtClean="0"/>
              <a:t> (</a:t>
            </a:r>
            <a:r>
              <a:rPr lang="en-US" dirty="0" smtClean="0">
                <a:solidFill>
                  <a:srgbClr val="FF0000"/>
                </a:solidFill>
              </a:rPr>
              <a:t>have to pay to take classes</a:t>
            </a:r>
            <a:r>
              <a:rPr lang="en-US" dirty="0" smtClean="0">
                <a:solidFill>
                  <a:schemeClr val="tx1"/>
                </a:solidFill>
              </a:rPr>
              <a:t>)</a:t>
            </a:r>
          </a:p>
          <a:p>
            <a:r>
              <a:rPr lang="en-US" dirty="0" smtClean="0"/>
              <a:t>offered lower credit limits (</a:t>
            </a:r>
            <a:r>
              <a:rPr lang="en-US" dirty="0" smtClean="0">
                <a:solidFill>
                  <a:srgbClr val="FF0000"/>
                </a:solidFill>
              </a:rPr>
              <a:t>have to sit out a semester</a:t>
            </a:r>
            <a:r>
              <a:rPr lang="en-US" dirty="0" smtClean="0">
                <a:solidFill>
                  <a:schemeClr val="tx1"/>
                </a:solidFill>
              </a:rPr>
              <a:t>) </a:t>
            </a:r>
          </a:p>
          <a:p>
            <a:r>
              <a:rPr lang="en-US" dirty="0" smtClean="0"/>
              <a:t>disqualified for credit altogether (</a:t>
            </a:r>
            <a:r>
              <a:rPr lang="en-US" dirty="0" smtClean="0">
                <a:solidFill>
                  <a:srgbClr val="FF0000"/>
                </a:solidFill>
              </a:rPr>
              <a:t>suspension of 1 semester to 3 years</a:t>
            </a:r>
            <a:r>
              <a:rPr lang="en-US" dirty="0" smtClean="0">
                <a:solidFill>
                  <a:schemeClr val="tx1"/>
                </a:solidFill>
              </a:rPr>
              <a:t>)</a:t>
            </a:r>
          </a:p>
          <a:p>
            <a:r>
              <a:rPr lang="en-US" dirty="0" smtClean="0">
                <a:solidFill>
                  <a:schemeClr val="tx1"/>
                </a:solidFill>
              </a:rPr>
              <a:t>And</a:t>
            </a:r>
            <a:r>
              <a:rPr lang="en-US" dirty="0"/>
              <a:t>, lower scores can also lead to higher </a:t>
            </a:r>
            <a:r>
              <a:rPr lang="en-US" dirty="0" smtClean="0"/>
              <a:t>insurance  </a:t>
            </a:r>
            <a:r>
              <a:rPr lang="en-US" dirty="0"/>
              <a:t>rates </a:t>
            </a:r>
            <a:r>
              <a:rPr lang="en-US" dirty="0" smtClean="0"/>
              <a:t>(</a:t>
            </a:r>
            <a:r>
              <a:rPr lang="en-US" dirty="0" smtClean="0">
                <a:solidFill>
                  <a:srgbClr val="FF0000"/>
                </a:solidFill>
              </a:rPr>
              <a:t>student loans may come due</a:t>
            </a:r>
            <a:r>
              <a:rPr lang="en-US" dirty="0" smtClean="0"/>
              <a:t>) and </a:t>
            </a:r>
            <a:r>
              <a:rPr lang="en-US" dirty="0"/>
              <a:t>harm your ability to rent an apartment or get a cell </a:t>
            </a:r>
            <a:r>
              <a:rPr lang="en-US" dirty="0" smtClean="0"/>
              <a:t>phone (</a:t>
            </a:r>
            <a:r>
              <a:rPr lang="en-US" dirty="0" smtClean="0">
                <a:solidFill>
                  <a:srgbClr val="FF0000"/>
                </a:solidFill>
              </a:rPr>
              <a:t>or register for the next semester</a:t>
            </a:r>
            <a:r>
              <a:rPr lang="en-US" dirty="0" smtClean="0"/>
              <a:t>).</a:t>
            </a:r>
            <a:endParaRPr lang="en-US" dirty="0"/>
          </a:p>
          <a:p>
            <a:pPr marL="114300" indent="0">
              <a:buNone/>
            </a:pPr>
            <a:endParaRPr lang="en-US" dirty="0"/>
          </a:p>
        </p:txBody>
      </p:sp>
    </p:spTree>
    <p:extLst>
      <p:ext uri="{BB962C8B-B14F-4D97-AF65-F5344CB8AC3E}">
        <p14:creationId xmlns:p14="http://schemas.microsoft.com/office/powerpoint/2010/main" val="29734204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solidFill>
                  <a:srgbClr val="FF0000"/>
                </a:solidFill>
              </a:rPr>
              <a:t>Academic </a:t>
            </a:r>
            <a:r>
              <a:rPr lang="en-US" i="1" dirty="0" smtClean="0">
                <a:solidFill>
                  <a:srgbClr val="FF0000"/>
                </a:solidFill>
              </a:rPr>
              <a:t>Warning</a:t>
            </a:r>
            <a:endParaRPr lang="en-US" dirty="0">
              <a:solidFill>
                <a:srgbClr val="FF0000"/>
              </a:solidFill>
            </a:endParaRPr>
          </a:p>
        </p:txBody>
      </p:sp>
      <p:sp>
        <p:nvSpPr>
          <p:cNvPr id="3" name="Content Placeholder 2"/>
          <p:cNvSpPr>
            <a:spLocks noGrp="1"/>
          </p:cNvSpPr>
          <p:nvPr>
            <p:ph idx="1"/>
          </p:nvPr>
        </p:nvSpPr>
        <p:spPr/>
        <p:txBody>
          <a:bodyPr>
            <a:normAutofit/>
          </a:bodyPr>
          <a:lstStyle/>
          <a:p>
            <a:pPr marL="114300" indent="0">
              <a:buNone/>
            </a:pPr>
            <a:r>
              <a:rPr lang="en-US" dirty="0" smtClean="0"/>
              <a:t>If your GPA drops below 2.0 you’ll likely be notified of academic warning.</a:t>
            </a:r>
          </a:p>
          <a:p>
            <a:pPr marL="114300" indent="0">
              <a:buNone/>
            </a:pPr>
            <a:endParaRPr lang="en-US" i="1" dirty="0" smtClean="0"/>
          </a:p>
          <a:p>
            <a:pPr marL="114300" indent="0">
              <a:buNone/>
            </a:pPr>
            <a:r>
              <a:rPr lang="en-US" dirty="0" smtClean="0"/>
              <a:t>Students </a:t>
            </a:r>
            <a:r>
              <a:rPr lang="en-US" dirty="0"/>
              <a:t>who have accumulated less than 60 semester </a:t>
            </a:r>
            <a:r>
              <a:rPr lang="en-US" dirty="0" smtClean="0"/>
              <a:t>credit hours </a:t>
            </a:r>
            <a:r>
              <a:rPr lang="en-US" dirty="0"/>
              <a:t>with a cumulative GPA below 2.00 will be placed </a:t>
            </a:r>
            <a:r>
              <a:rPr lang="en-US" dirty="0" smtClean="0"/>
              <a:t>on </a:t>
            </a:r>
            <a:r>
              <a:rPr lang="en-US" i="1" dirty="0"/>
              <a:t>Academic </a:t>
            </a:r>
            <a:r>
              <a:rPr lang="en-US" i="1" dirty="0" smtClean="0"/>
              <a:t>Warning.</a:t>
            </a:r>
          </a:p>
          <a:p>
            <a:pPr marL="114300" indent="0">
              <a:buNone/>
            </a:pPr>
            <a:endParaRPr lang="en-US" i="1" dirty="0"/>
          </a:p>
          <a:p>
            <a:pPr marL="114300" indent="0">
              <a:buNone/>
            </a:pPr>
            <a:r>
              <a:rPr lang="en-US" i="1" dirty="0" smtClean="0"/>
              <a:t>You will be allowed to register for another semester to bring your grades up.</a:t>
            </a:r>
            <a:endParaRPr lang="en-US" i="1" dirty="0"/>
          </a:p>
        </p:txBody>
      </p:sp>
    </p:spTree>
    <p:extLst>
      <p:ext uri="{BB962C8B-B14F-4D97-AF65-F5344CB8AC3E}">
        <p14:creationId xmlns:p14="http://schemas.microsoft.com/office/powerpoint/2010/main" val="415782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solidFill>
                  <a:srgbClr val="FF0000"/>
                </a:solidFill>
              </a:rPr>
              <a:t>Academic </a:t>
            </a:r>
            <a:r>
              <a:rPr lang="en-US" i="1" dirty="0" smtClean="0">
                <a:solidFill>
                  <a:srgbClr val="FF0000"/>
                </a:solidFill>
              </a:rPr>
              <a:t>Probation</a:t>
            </a:r>
            <a:endParaRPr lang="en-US" dirty="0">
              <a:solidFill>
                <a:srgbClr val="FF0000"/>
              </a:solidFill>
            </a:endParaRPr>
          </a:p>
        </p:txBody>
      </p:sp>
      <p:sp>
        <p:nvSpPr>
          <p:cNvPr id="3" name="Content Placeholder 2"/>
          <p:cNvSpPr>
            <a:spLocks noGrp="1"/>
          </p:cNvSpPr>
          <p:nvPr>
            <p:ph idx="1"/>
          </p:nvPr>
        </p:nvSpPr>
        <p:spPr/>
        <p:txBody>
          <a:bodyPr>
            <a:normAutofit/>
          </a:bodyPr>
          <a:lstStyle/>
          <a:p>
            <a:pPr marL="114300" indent="0">
              <a:buNone/>
            </a:pPr>
            <a:r>
              <a:rPr lang="en-US" dirty="0" smtClean="0"/>
              <a:t>• </a:t>
            </a:r>
            <a:r>
              <a:rPr lang="en-US" dirty="0"/>
              <a:t>Students who have accumulated less than 60 semester </a:t>
            </a:r>
            <a:r>
              <a:rPr lang="en-US" dirty="0" smtClean="0"/>
              <a:t>credit hours </a:t>
            </a:r>
            <a:r>
              <a:rPr lang="en-US" dirty="0"/>
              <a:t>who earn a semester GPA below 2.00 </a:t>
            </a:r>
            <a:r>
              <a:rPr lang="en-US" b="1" dirty="0"/>
              <a:t>while on </a:t>
            </a:r>
            <a:r>
              <a:rPr lang="en-US" b="1" dirty="0" smtClean="0"/>
              <a:t>academic warning </a:t>
            </a:r>
            <a:r>
              <a:rPr lang="en-US" dirty="0"/>
              <a:t>will be placed on academic probation. They must earn </a:t>
            </a:r>
            <a:r>
              <a:rPr lang="en-US" dirty="0" smtClean="0"/>
              <a:t>a GPA </a:t>
            </a:r>
            <a:r>
              <a:rPr lang="en-US" dirty="0"/>
              <a:t>of at least </a:t>
            </a:r>
            <a:r>
              <a:rPr lang="en-US" dirty="0" smtClean="0"/>
              <a:t>2.0 </a:t>
            </a:r>
            <a:r>
              <a:rPr lang="en-US" dirty="0"/>
              <a:t>their next semester to avoid suspension.</a:t>
            </a:r>
          </a:p>
          <a:p>
            <a:pPr marL="114300" indent="0">
              <a:buNone/>
            </a:pPr>
            <a:r>
              <a:rPr lang="en-US" dirty="0"/>
              <a:t>• Students who have accumulated 60 or more semester credit </a:t>
            </a:r>
            <a:r>
              <a:rPr lang="en-US" dirty="0" smtClean="0"/>
              <a:t>hours who </a:t>
            </a:r>
            <a:r>
              <a:rPr lang="en-US" dirty="0"/>
              <a:t>have a cumulative GPA lower than 2.00 will be placed </a:t>
            </a:r>
            <a:r>
              <a:rPr lang="en-US" dirty="0" smtClean="0"/>
              <a:t>on academic </a:t>
            </a:r>
            <a:r>
              <a:rPr lang="en-US" dirty="0"/>
              <a:t>probation and must earn a GPA of at least 2.50 </a:t>
            </a:r>
            <a:r>
              <a:rPr lang="en-US" dirty="0" smtClean="0"/>
              <a:t>their next </a:t>
            </a:r>
            <a:r>
              <a:rPr lang="en-US" dirty="0"/>
              <a:t>semester to avoid suspension. </a:t>
            </a:r>
          </a:p>
        </p:txBody>
      </p:sp>
    </p:spTree>
    <p:extLst>
      <p:ext uri="{BB962C8B-B14F-4D97-AF65-F5344CB8AC3E}">
        <p14:creationId xmlns:p14="http://schemas.microsoft.com/office/powerpoint/2010/main" val="39698571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solidFill>
                  <a:srgbClr val="FF0000"/>
                </a:solidFill>
              </a:rPr>
              <a:t>Academic Suspension</a:t>
            </a:r>
            <a:endParaRPr lang="en-US" dirty="0">
              <a:solidFill>
                <a:srgbClr val="FF0000"/>
              </a:solidFill>
            </a:endParaRPr>
          </a:p>
        </p:txBody>
      </p:sp>
      <p:sp>
        <p:nvSpPr>
          <p:cNvPr id="3" name="Content Placeholder 2"/>
          <p:cNvSpPr>
            <a:spLocks noGrp="1"/>
          </p:cNvSpPr>
          <p:nvPr>
            <p:ph idx="1"/>
          </p:nvPr>
        </p:nvSpPr>
        <p:spPr/>
        <p:txBody>
          <a:bodyPr>
            <a:normAutofit/>
          </a:bodyPr>
          <a:lstStyle/>
          <a:p>
            <a:pPr marL="114300" indent="0">
              <a:buNone/>
            </a:pPr>
            <a:r>
              <a:rPr lang="en-US" dirty="0"/>
              <a:t>Students who do not earn the minimum required GPA </a:t>
            </a:r>
            <a:r>
              <a:rPr lang="en-US" dirty="0" smtClean="0"/>
              <a:t>while on </a:t>
            </a:r>
            <a:r>
              <a:rPr lang="en-US" dirty="0"/>
              <a:t>probation will be suspended for a length of time </a:t>
            </a:r>
            <a:r>
              <a:rPr lang="en-US" dirty="0" smtClean="0"/>
              <a:t>specified according </a:t>
            </a:r>
            <a:r>
              <a:rPr lang="en-US" dirty="0"/>
              <a:t>to the number of </a:t>
            </a:r>
            <a:r>
              <a:rPr lang="en-US" dirty="0" smtClean="0"/>
              <a:t>suspensions</a:t>
            </a:r>
            <a:r>
              <a:rPr lang="en-US" dirty="0"/>
              <a:t>:</a:t>
            </a:r>
          </a:p>
          <a:p>
            <a:r>
              <a:rPr lang="en-US" dirty="0"/>
              <a:t>- Students suspended for the first time will be required to </a:t>
            </a:r>
            <a:r>
              <a:rPr lang="en-US" dirty="0" smtClean="0"/>
              <a:t>remain out </a:t>
            </a:r>
            <a:r>
              <a:rPr lang="en-US" dirty="0"/>
              <a:t>of school for one semester.</a:t>
            </a:r>
          </a:p>
          <a:p>
            <a:r>
              <a:rPr lang="en-US" dirty="0"/>
              <a:t>- Students suspended for the second time must remain out </a:t>
            </a:r>
            <a:r>
              <a:rPr lang="en-US" dirty="0" smtClean="0"/>
              <a:t>of school </a:t>
            </a:r>
            <a:r>
              <a:rPr lang="en-US" dirty="0"/>
              <a:t>for one calendar year.</a:t>
            </a:r>
          </a:p>
          <a:p>
            <a:r>
              <a:rPr lang="en-US" dirty="0"/>
              <a:t>- Students suspended for the third time must remain out of </a:t>
            </a:r>
            <a:r>
              <a:rPr lang="en-US" dirty="0" smtClean="0"/>
              <a:t>school for </a:t>
            </a:r>
            <a:r>
              <a:rPr lang="en-US" dirty="0"/>
              <a:t>three years.</a:t>
            </a:r>
          </a:p>
        </p:txBody>
      </p:sp>
    </p:spTree>
    <p:extLst>
      <p:ext uri="{BB962C8B-B14F-4D97-AF65-F5344CB8AC3E}">
        <p14:creationId xmlns:p14="http://schemas.microsoft.com/office/powerpoint/2010/main" val="11277893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can be done immediately?</a:t>
            </a:r>
            <a:endParaRPr lang="en-US" dirty="0"/>
          </a:p>
        </p:txBody>
      </p:sp>
      <p:sp>
        <p:nvSpPr>
          <p:cNvPr id="3" name="Content Placeholder 2"/>
          <p:cNvSpPr>
            <a:spLocks noGrp="1"/>
          </p:cNvSpPr>
          <p:nvPr>
            <p:ph idx="1"/>
          </p:nvPr>
        </p:nvSpPr>
        <p:spPr/>
        <p:txBody>
          <a:bodyPr>
            <a:normAutofit lnSpcReduction="10000"/>
          </a:bodyPr>
          <a:lstStyle/>
          <a:p>
            <a:r>
              <a:rPr lang="en-US" dirty="0"/>
              <a:t>First, review your credit reports from the three major credit bureaus (Equifax, Experian and Transunion) to see which negative actions your creditors have reported and look for errors or fraudulent activity. </a:t>
            </a:r>
            <a:r>
              <a:rPr lang="en-US" dirty="0" smtClean="0"/>
              <a:t>(</a:t>
            </a:r>
            <a:r>
              <a:rPr lang="en-US" dirty="0" smtClean="0">
                <a:solidFill>
                  <a:srgbClr val="FF0000"/>
                </a:solidFill>
              </a:rPr>
              <a:t>Meet with an advisor to review transcripts and ‘</a:t>
            </a:r>
            <a:r>
              <a:rPr lang="en-US" dirty="0" err="1" smtClean="0">
                <a:solidFill>
                  <a:srgbClr val="FF0000"/>
                </a:solidFill>
              </a:rPr>
              <a:t>cattracks</a:t>
            </a:r>
            <a:r>
              <a:rPr lang="en-US" dirty="0" smtClean="0">
                <a:solidFill>
                  <a:srgbClr val="FF0000"/>
                </a:solidFill>
              </a:rPr>
              <a:t> and plan interventions.</a:t>
            </a:r>
            <a:r>
              <a:rPr lang="en-US" dirty="0" smtClean="0"/>
              <a:t>) </a:t>
            </a:r>
          </a:p>
          <a:p>
            <a:r>
              <a:rPr lang="en-US" dirty="0" smtClean="0"/>
              <a:t>You can order one free report per year from each at www.annualreport.com. (</a:t>
            </a:r>
            <a:r>
              <a:rPr lang="en-US" dirty="0" smtClean="0">
                <a:solidFill>
                  <a:srgbClr val="FF0000"/>
                </a:solidFill>
              </a:rPr>
              <a:t>You can check ‘</a:t>
            </a:r>
            <a:r>
              <a:rPr lang="en-US" dirty="0" err="1" smtClean="0">
                <a:solidFill>
                  <a:srgbClr val="FF0000"/>
                </a:solidFill>
              </a:rPr>
              <a:t>cattracks</a:t>
            </a:r>
            <a:r>
              <a:rPr lang="en-US" dirty="0" smtClean="0">
                <a:solidFill>
                  <a:srgbClr val="FF0000"/>
                </a:solidFill>
              </a:rPr>
              <a:t> and transcripts free</a:t>
            </a:r>
            <a:r>
              <a:rPr lang="en-US" dirty="0" smtClean="0"/>
              <a:t>.)</a:t>
            </a:r>
          </a:p>
          <a:p>
            <a:r>
              <a:rPr lang="en-US" dirty="0" smtClean="0"/>
              <a:t>You </a:t>
            </a:r>
            <a:r>
              <a:rPr lang="en-US" dirty="0"/>
              <a:t>can also order a FICO credit score (the score most commonly used by lenders) for $19.95 from www.myfico.com to know exactly where you stand. </a:t>
            </a:r>
          </a:p>
          <a:p>
            <a:endParaRPr lang="en-US" dirty="0"/>
          </a:p>
        </p:txBody>
      </p:sp>
    </p:spTree>
    <p:extLst>
      <p:ext uri="{BB962C8B-B14F-4D97-AF65-F5344CB8AC3E}">
        <p14:creationId xmlns:p14="http://schemas.microsoft.com/office/powerpoint/2010/main" val="29118396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rtl="0">
              <a:spcBef>
                <a:spcPct val="0"/>
              </a:spcBef>
            </a:pPr>
            <a:r>
              <a:rPr lang="en-US" sz="3200" b="1" dirty="0" smtClean="0"/>
              <a:t>Definition for FICO:</a:t>
            </a:r>
            <a:br>
              <a:rPr lang="en-US" sz="3200" b="1" dirty="0" smtClean="0"/>
            </a:br>
            <a:endParaRPr lang="en-US" dirty="0"/>
          </a:p>
        </p:txBody>
      </p:sp>
      <p:sp>
        <p:nvSpPr>
          <p:cNvPr id="3" name="Content Placeholder 2"/>
          <p:cNvSpPr>
            <a:spLocks noGrp="1"/>
          </p:cNvSpPr>
          <p:nvPr>
            <p:ph idx="1"/>
          </p:nvPr>
        </p:nvSpPr>
        <p:spPr/>
        <p:txBody>
          <a:bodyPr>
            <a:normAutofit/>
          </a:bodyPr>
          <a:lstStyle/>
          <a:p>
            <a:pPr lvl="1"/>
            <a:r>
              <a:rPr lang="en-US" sz="3200" dirty="0" smtClean="0"/>
              <a:t>Fair </a:t>
            </a:r>
            <a:r>
              <a:rPr lang="en-US" sz="3200" dirty="0"/>
              <a:t>Isaac Corporation , is a public company that provides analytics and decision making solutions—including credit scoring FICO Official Site--that help financial services companies make complex, high-volume decisions</a:t>
            </a:r>
          </a:p>
          <a:p>
            <a:endParaRPr lang="en-US" sz="3200" dirty="0"/>
          </a:p>
        </p:txBody>
      </p:sp>
    </p:spTree>
    <p:extLst>
      <p:ext uri="{BB962C8B-B14F-4D97-AF65-F5344CB8AC3E}">
        <p14:creationId xmlns:p14="http://schemas.microsoft.com/office/powerpoint/2010/main" val="26457374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What’s in your FICO® </a:t>
            </a:r>
            <a:r>
              <a:rPr lang="en-US" b="1" dirty="0" smtClean="0"/>
              <a:t>score (</a:t>
            </a:r>
            <a:r>
              <a:rPr lang="en-US" b="1" dirty="0" smtClean="0">
                <a:solidFill>
                  <a:srgbClr val="FF0000"/>
                </a:solidFill>
              </a:rPr>
              <a:t>GPA</a:t>
            </a:r>
            <a:r>
              <a:rPr lang="en-US" b="1" dirty="0" smtClean="0">
                <a:solidFill>
                  <a:schemeClr val="tx1"/>
                </a:solidFill>
              </a:rPr>
              <a:t>)</a:t>
            </a:r>
            <a:endParaRPr lang="en-US" dirty="0"/>
          </a:p>
        </p:txBody>
      </p:sp>
      <p:sp>
        <p:nvSpPr>
          <p:cNvPr id="3" name="Content Placeholder 2"/>
          <p:cNvSpPr>
            <a:spLocks noGrp="1"/>
          </p:cNvSpPr>
          <p:nvPr>
            <p:ph idx="1"/>
          </p:nvPr>
        </p:nvSpPr>
        <p:spPr/>
        <p:txBody>
          <a:bodyPr/>
          <a:lstStyle/>
          <a:p>
            <a:r>
              <a:rPr lang="en-US" dirty="0"/>
              <a:t>FICO Scores are calculated from a lot of different credit data in your credit report. This data can be grouped into five categories as outlined below. The percentages in the chart reflect how important each of the categories is in determining your FICO score.</a:t>
            </a:r>
          </a:p>
          <a:p>
            <a:r>
              <a:rPr lang="en-US" dirty="0"/>
              <a:t>These percentages are based on the importance of the five categories for the general population. For particular groups - for example, people who have not been using credit long - the importance of these categories may be somewhat different.</a:t>
            </a:r>
          </a:p>
          <a:p>
            <a:endParaRPr lang="en-US" dirty="0"/>
          </a:p>
        </p:txBody>
      </p:sp>
    </p:spTree>
    <p:extLst>
      <p:ext uri="{BB962C8B-B14F-4D97-AF65-F5344CB8AC3E}">
        <p14:creationId xmlns:p14="http://schemas.microsoft.com/office/powerpoint/2010/main" val="189592063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456</TotalTime>
  <Words>1924</Words>
  <Application>Microsoft Office PowerPoint</Application>
  <PresentationFormat>On-screen Show (4:3)</PresentationFormat>
  <Paragraphs>225</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Apothecary</vt:lpstr>
      <vt:lpstr>Improving your credit score or gpa</vt:lpstr>
      <vt:lpstr>Credit Score/GPA comparison</vt:lpstr>
      <vt:lpstr>Is this important? Absolutely!</vt:lpstr>
      <vt:lpstr>Academic Warning</vt:lpstr>
      <vt:lpstr>Academic Probation</vt:lpstr>
      <vt:lpstr>Academic Suspension</vt:lpstr>
      <vt:lpstr>What can be done immediately?</vt:lpstr>
      <vt:lpstr>Definition for FICO: </vt:lpstr>
      <vt:lpstr>What’s in your FICO® score (GPA)</vt:lpstr>
      <vt:lpstr>Payment history  (attempted hours)</vt:lpstr>
      <vt:lpstr>Attempted hours</vt:lpstr>
      <vt:lpstr>Length of Credit History (semesters attended)</vt:lpstr>
      <vt:lpstr>Semesters attended</vt:lpstr>
      <vt:lpstr>New Credit (earned hours)</vt:lpstr>
      <vt:lpstr>Earned hours</vt:lpstr>
      <vt:lpstr>Amounts Owed (passed hours)</vt:lpstr>
      <vt:lpstr>Passed hours</vt:lpstr>
      <vt:lpstr>Types of Credit Used (gpa hours)</vt:lpstr>
      <vt:lpstr>Gpa hours</vt:lpstr>
      <vt:lpstr>Gpa calculation</vt:lpstr>
      <vt:lpstr>Fico is to gpa  as  credit report is to transcript</vt:lpstr>
      <vt:lpstr>PowerPoint Presentation</vt:lpstr>
      <vt:lpstr>Academic renewal</vt:lpstr>
      <vt:lpstr>Credit utilization ratio</vt:lpstr>
      <vt:lpstr>earn the most credits for your money</vt:lpstr>
      <vt:lpstr>Need more information on your credit score?</vt:lpstr>
      <vt:lpstr>Need more information on gpa?</vt:lpstr>
      <vt:lpstr>PowerPoint Presentation</vt:lpstr>
    </vt:vector>
  </TitlesOfParts>
  <Company>Weber State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Improving your credit score or gpa</dc:title>
  <dc:creator>Windows User</dc:creator>
  <cp:lastModifiedBy>Windows User</cp:lastModifiedBy>
  <cp:revision>29</cp:revision>
  <dcterms:created xsi:type="dcterms:W3CDTF">2011-09-21T15:47:55Z</dcterms:created>
  <dcterms:modified xsi:type="dcterms:W3CDTF">2011-09-26T20:51:29Z</dcterms:modified>
</cp:coreProperties>
</file>